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3"/>
  </p:notesMasterIdLst>
  <p:sldIdLst>
    <p:sldId id="390" r:id="rId3"/>
    <p:sldId id="391" r:id="rId4"/>
    <p:sldId id="392" r:id="rId5"/>
    <p:sldId id="257" r:id="rId6"/>
    <p:sldId id="262" r:id="rId7"/>
    <p:sldId id="263" r:id="rId8"/>
    <p:sldId id="258" r:id="rId9"/>
    <p:sldId id="259" r:id="rId10"/>
    <p:sldId id="261" r:id="rId11"/>
    <p:sldId id="357" r:id="rId12"/>
    <p:sldId id="358" r:id="rId13"/>
    <p:sldId id="359" r:id="rId14"/>
    <p:sldId id="362" r:id="rId15"/>
    <p:sldId id="360" r:id="rId16"/>
    <p:sldId id="361" r:id="rId17"/>
    <p:sldId id="264" r:id="rId18"/>
    <p:sldId id="265" r:id="rId19"/>
    <p:sldId id="266" r:id="rId20"/>
    <p:sldId id="363" r:id="rId21"/>
    <p:sldId id="364" r:id="rId22"/>
    <p:sldId id="365" r:id="rId23"/>
    <p:sldId id="382" r:id="rId24"/>
    <p:sldId id="377" r:id="rId25"/>
    <p:sldId id="378" r:id="rId26"/>
    <p:sldId id="379" r:id="rId27"/>
    <p:sldId id="380" r:id="rId28"/>
    <p:sldId id="381" r:id="rId29"/>
    <p:sldId id="366" r:id="rId30"/>
    <p:sldId id="367" r:id="rId31"/>
    <p:sldId id="369" r:id="rId32"/>
    <p:sldId id="370" r:id="rId33"/>
    <p:sldId id="371" r:id="rId34"/>
    <p:sldId id="373" r:id="rId35"/>
    <p:sldId id="272" r:id="rId36"/>
    <p:sldId id="273" r:id="rId37"/>
    <p:sldId id="384" r:id="rId38"/>
    <p:sldId id="385" r:id="rId39"/>
    <p:sldId id="386" r:id="rId40"/>
    <p:sldId id="389" r:id="rId41"/>
    <p:sldId id="387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5EC25C-4F2A-472F-9FEA-043FDD953D1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7A6CB-BCBB-41CC-8E6C-66EDA551F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713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2982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950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36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4">
            <a:extLst>
              <a:ext uri="{FF2B5EF4-FFF2-40B4-BE49-F238E27FC236}">
                <a16:creationId xmlns:a16="http://schemas.microsoft.com/office/drawing/2014/main" xmlns="" id="{C775EE98-950C-43AD-9E88-9D3250F1813A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-31750" y="6535738"/>
            <a:ext cx="424021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3" tIns="0" rIns="18003" bIns="0" anchor="b"/>
          <a:lstStyle>
            <a:lvl1pPr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sz="1000" b="0" i="1"/>
              <a:t>CS252 S05</a:t>
            </a:r>
          </a:p>
        </p:txBody>
      </p:sp>
      <p:sp>
        <p:nvSpPr>
          <p:cNvPr id="117763" name="Rectangle 5">
            <a:extLst>
              <a:ext uri="{FF2B5EF4-FFF2-40B4-BE49-F238E27FC236}">
                <a16:creationId xmlns:a16="http://schemas.microsoft.com/office/drawing/2014/main" xmlns="" id="{F258813F-4429-4073-B086-CBF5BD6C0727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5557838" y="6535738"/>
            <a:ext cx="424021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3" tIns="0" rIns="18003" bIns="0" anchor="b"/>
          <a:lstStyle>
            <a:lvl1pPr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r" latinLnBrk="0">
              <a:lnSpc>
                <a:spcPct val="100000"/>
              </a:lnSpc>
            </a:pPr>
            <a:fld id="{37D6026F-F67F-4D14-9864-078AC55B4C32}" type="slidenum">
              <a:rPr kumimoji="0" lang="en-US" altLang="en-US" sz="1000" b="0" i="1"/>
              <a:pPr algn="r" latinLnBrk="0">
                <a:lnSpc>
                  <a:spcPct val="100000"/>
                </a:lnSpc>
              </a:pPr>
              <a:t>10</a:t>
            </a:fld>
            <a:endParaRPr kumimoji="0" lang="en-US" altLang="en-US" sz="1000" b="0" i="1"/>
          </a:p>
        </p:txBody>
      </p:sp>
      <p:sp>
        <p:nvSpPr>
          <p:cNvPr id="117764" name="Rectangle 2">
            <a:extLst>
              <a:ext uri="{FF2B5EF4-FFF2-40B4-BE49-F238E27FC236}">
                <a16:creationId xmlns:a16="http://schemas.microsoft.com/office/drawing/2014/main" xmlns="" id="{52861B45-DAC7-4481-A07A-CD7AE2A586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97150" y="514350"/>
            <a:ext cx="4572000" cy="2571750"/>
          </a:xfr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7765" name="Rectangle 3">
            <a:extLst>
              <a:ext uri="{FF2B5EF4-FFF2-40B4-BE49-F238E27FC236}">
                <a16:creationId xmlns:a16="http://schemas.microsoft.com/office/drawing/2014/main" xmlns="" id="{3494F170-2ED6-4791-A1C0-49B501ADEF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304925" y="3257550"/>
            <a:ext cx="7156450" cy="30861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5079" tIns="47540" rIns="95079" bIns="47540"/>
          <a:lstStyle/>
          <a:p>
            <a:pPr defTabSz="914400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9314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4">
            <a:extLst>
              <a:ext uri="{FF2B5EF4-FFF2-40B4-BE49-F238E27FC236}">
                <a16:creationId xmlns:a16="http://schemas.microsoft.com/office/drawing/2014/main" xmlns="" id="{A48087BD-4B0D-4E09-ACD7-863C0CDC3FF0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-31750" y="6535738"/>
            <a:ext cx="424021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3" tIns="0" rIns="18003" bIns="0" anchor="b"/>
          <a:lstStyle>
            <a:lvl1pPr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sz="1000" b="0" i="1"/>
              <a:t>CS252 S05</a:t>
            </a:r>
          </a:p>
        </p:txBody>
      </p:sp>
      <p:sp>
        <p:nvSpPr>
          <p:cNvPr id="119811" name="Rectangle 5">
            <a:extLst>
              <a:ext uri="{FF2B5EF4-FFF2-40B4-BE49-F238E27FC236}">
                <a16:creationId xmlns:a16="http://schemas.microsoft.com/office/drawing/2014/main" xmlns="" id="{8E590D84-A267-4F8A-A2BD-FF8FD1B46AF5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5557838" y="6535738"/>
            <a:ext cx="424021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3" tIns="0" rIns="18003" bIns="0" anchor="b"/>
          <a:lstStyle>
            <a:lvl1pPr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defTabSz="8636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defTabSz="863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r" latinLnBrk="0">
              <a:lnSpc>
                <a:spcPct val="100000"/>
              </a:lnSpc>
            </a:pPr>
            <a:fld id="{AFF0049E-ABAF-4730-9740-4A19C15C7109}" type="slidenum">
              <a:rPr kumimoji="0" lang="en-US" altLang="en-US" sz="1000" b="0" i="1"/>
              <a:pPr algn="r" latinLnBrk="0">
                <a:lnSpc>
                  <a:spcPct val="100000"/>
                </a:lnSpc>
              </a:pPr>
              <a:t>14</a:t>
            </a:fld>
            <a:endParaRPr kumimoji="0" lang="en-US" altLang="en-US" sz="1000" b="0" i="1"/>
          </a:p>
        </p:txBody>
      </p:sp>
      <p:sp>
        <p:nvSpPr>
          <p:cNvPr id="119812" name="Rectangle 2">
            <a:extLst>
              <a:ext uri="{FF2B5EF4-FFF2-40B4-BE49-F238E27FC236}">
                <a16:creationId xmlns:a16="http://schemas.microsoft.com/office/drawing/2014/main" xmlns="" id="{A09B3945-8CCB-4C11-81F7-8920B53002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97150" y="514350"/>
            <a:ext cx="4572000" cy="2571750"/>
          </a:xfr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9813" name="Rectangle 3">
            <a:extLst>
              <a:ext uri="{FF2B5EF4-FFF2-40B4-BE49-F238E27FC236}">
                <a16:creationId xmlns:a16="http://schemas.microsoft.com/office/drawing/2014/main" xmlns="" id="{9A24FFF5-FE99-4E1E-9942-6B17389482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304925" y="3257550"/>
            <a:ext cx="7156450" cy="30861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5079" tIns="47540" rIns="95079" bIns="47540"/>
          <a:lstStyle/>
          <a:p>
            <a:pPr defTabSz="914400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345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D3EE1B-5F5B-4BA2-B955-57564B1650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7738F4E-B2E5-4A65-86D6-E9BEEE793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9738CF7-5977-4D5C-8257-783BD8565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D815292-385B-4DA7-925A-F4BE503A7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88C5AC3-CEED-4059-A735-6C2B6A1CA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59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DB4007-F1E8-40B8-8B80-374AC15FA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C18A90A-605E-4D5B-AE8C-6615CAD29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F05A87-6D56-4785-BBE9-2F625397B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1C8C1AC-F9F0-4121-A24D-859183C8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6678953-2191-4D47-88E3-3D01C286A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37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EDA286A-72D1-4903-8DB4-E80994894D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ED8D111-514B-4CB1-A46D-B2CEF8080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AE1D87D-0130-44C9-8030-4DC25C63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F5C4539-6A67-45BC-A5E7-838817A02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587EBAB-9E12-4AD9-AD27-9F74758DA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944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0059311" y="877033"/>
            <a:ext cx="1732400" cy="577200"/>
          </a:xfrm>
          <a:prstGeom prst="triangle">
            <a:avLst>
              <a:gd name="adj" fmla="val 324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9451"/>
            <a:ext cx="11548531" cy="6867451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2" y="1454351"/>
            <a:ext cx="11796669" cy="3949300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4902982" y="5704465"/>
            <a:ext cx="7307772" cy="577328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914400" y="1454333"/>
            <a:ext cx="7157200" cy="39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3262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7596285" y="3514025"/>
            <a:ext cx="1185600" cy="3952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9451"/>
            <a:ext cx="11548531" cy="6867451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3899768"/>
            <a:ext cx="8785449" cy="2703024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9262456" y="5963632"/>
            <a:ext cx="2937107" cy="894393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618033" y="3828197"/>
            <a:ext cx="5459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618033" y="5300599"/>
            <a:ext cx="54592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667">
                <a:solidFill>
                  <a:schemeClr val="accent5"/>
                </a:solidFill>
              </a:defRPr>
            </a:lvl1pPr>
            <a:lvl2pPr lvl="1" rtl="0">
              <a:spcBef>
                <a:spcPts val="1333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667">
                <a:solidFill>
                  <a:schemeClr val="accent5"/>
                </a:solidFill>
              </a:defRPr>
            </a:lvl2pPr>
            <a:lvl3pPr lvl="2" rtl="0">
              <a:spcBef>
                <a:spcPts val="1333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667">
                <a:solidFill>
                  <a:schemeClr val="accent5"/>
                </a:solidFill>
              </a:defRPr>
            </a:lvl3pPr>
            <a:lvl4pPr lvl="3" rtl="0">
              <a:spcBef>
                <a:spcPts val="1333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667">
                <a:solidFill>
                  <a:schemeClr val="accent5"/>
                </a:solidFill>
              </a:defRPr>
            </a:lvl4pPr>
            <a:lvl5pPr lvl="4" rtl="0">
              <a:spcBef>
                <a:spcPts val="1333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667">
                <a:solidFill>
                  <a:schemeClr val="accent5"/>
                </a:solidFill>
              </a:defRPr>
            </a:lvl5pPr>
            <a:lvl6pPr lvl="5" rtl="0">
              <a:spcBef>
                <a:spcPts val="1333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667">
                <a:solidFill>
                  <a:schemeClr val="accent5"/>
                </a:solidFill>
              </a:defRPr>
            </a:lvl6pPr>
            <a:lvl7pPr lvl="6" rtl="0">
              <a:spcBef>
                <a:spcPts val="1333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667">
                <a:solidFill>
                  <a:schemeClr val="accent5"/>
                </a:solidFill>
              </a:defRPr>
            </a:lvl7pPr>
            <a:lvl8pPr lvl="7" rtl="0">
              <a:spcBef>
                <a:spcPts val="1333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667">
                <a:solidFill>
                  <a:schemeClr val="accent5"/>
                </a:solidFill>
              </a:defRPr>
            </a:lvl8pPr>
            <a:lvl9pPr lvl="8" rtl="0">
              <a:spcBef>
                <a:spcPts val="1333"/>
              </a:spcBef>
              <a:spcAft>
                <a:spcPts val="1333"/>
              </a:spcAft>
              <a:buClr>
                <a:schemeClr val="accent5"/>
              </a:buClr>
              <a:buSzPts val="2000"/>
              <a:buNone/>
              <a:defRPr sz="26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10157333" y="6182000"/>
            <a:ext cx="1983200" cy="4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870519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9262456" y="5963632"/>
            <a:ext cx="2937107" cy="894393"/>
            <a:chOff x="5575242" y="4472723"/>
            <a:chExt cx="2202830" cy="670795"/>
          </a:xfrm>
        </p:grpSpPr>
        <p:sp>
          <p:nvSpPr>
            <p:cNvPr id="63" name="Google Shape;63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4" name="Google Shape;64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-6" y="54"/>
            <a:ext cx="9429907" cy="1769753"/>
            <a:chOff x="-4" y="40"/>
            <a:chExt cx="7072430" cy="1327315"/>
          </a:xfrm>
        </p:grpSpPr>
        <p:sp>
          <p:nvSpPr>
            <p:cNvPr id="71" name="Google Shape;71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72" name="Google Shape;72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1085700" y="523433"/>
            <a:ext cx="7323200" cy="10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1085700" y="1769800"/>
            <a:ext cx="8176800" cy="41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07987">
              <a:spcBef>
                <a:spcPts val="800"/>
              </a:spcBef>
              <a:spcAft>
                <a:spcPts val="0"/>
              </a:spcAft>
              <a:buSzPts val="2400"/>
              <a:buChar char="▰"/>
              <a:defRPr/>
            </a:lvl1pPr>
            <a:lvl2pPr marL="1219170" lvl="1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2pPr>
            <a:lvl3pPr marL="1828754" lvl="2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3pPr>
            <a:lvl4pPr marL="2438339" lvl="3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4pPr>
            <a:lvl5pPr marL="3047924" lvl="4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5pPr>
            <a:lvl6pPr marL="3657509" lvl="5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6pPr>
            <a:lvl7pPr marL="4267093" lvl="6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7pPr>
            <a:lvl8pPr marL="4876678" lvl="7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8pPr>
            <a:lvl9pPr marL="5486263" lvl="8" indent="-507987">
              <a:spcBef>
                <a:spcPts val="1333"/>
              </a:spcBef>
              <a:spcAft>
                <a:spcPts val="1333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10157333" y="6182000"/>
            <a:ext cx="1983200" cy="4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80055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0"/>
          <p:cNvGrpSpPr/>
          <p:nvPr/>
        </p:nvGrpSpPr>
        <p:grpSpPr>
          <a:xfrm rot="10800000">
            <a:off x="-11" y="-2"/>
            <a:ext cx="2937107" cy="894393"/>
            <a:chOff x="5575242" y="4472723"/>
            <a:chExt cx="2202830" cy="670795"/>
          </a:xfrm>
        </p:grpSpPr>
        <p:sp>
          <p:nvSpPr>
            <p:cNvPr id="164" name="Google Shape;164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5" name="Google Shape;165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6" name="Google Shape;166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9" name="Google Shape;169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71" name="Google Shape;171;p10"/>
          <p:cNvGrpSpPr/>
          <p:nvPr/>
        </p:nvGrpSpPr>
        <p:grpSpPr>
          <a:xfrm>
            <a:off x="9262456" y="5963632"/>
            <a:ext cx="2937107" cy="894393"/>
            <a:chOff x="5575242" y="4472723"/>
            <a:chExt cx="2202830" cy="670795"/>
          </a:xfrm>
        </p:grpSpPr>
        <p:sp>
          <p:nvSpPr>
            <p:cNvPr id="172" name="Google Shape;172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3" name="Google Shape;173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4" name="Google Shape;174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6" name="Google Shape;176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7" name="Google Shape;177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10157333" y="6182000"/>
            <a:ext cx="1983200" cy="4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199293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967" y="220664"/>
            <a:ext cx="11745384" cy="6000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211421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9ECB97-3ACD-4477-BE6F-8E62F4D37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4890D7F-1803-40EC-B5CD-6776195DB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A2CCE8B-BD7A-4B92-BF12-7CBB41486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519272D-B870-4B34-AE1B-80B2D9B9F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3FB4E4D-FE3B-4ECC-8146-D01B7003F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40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3DD25F-64B5-41CC-B754-DECE1932E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4904E6-54FF-46B7-BAFD-11DC16E72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D2B9F5-3A0B-42A1-939F-C4D3D9897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FD6DB75-6EF5-42CE-BA9B-C41B72281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075F00E-EB60-49C6-B0F2-CEABF7BB4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25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851812-F830-4B1C-BBBD-76BA31930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B31F8A-B8B1-45C2-9044-33D11391DB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1CD2DF1-54AD-4897-8078-A96C4E67C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F1F5FA2-8A66-4E4D-AD74-DAD127840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AB90E19-66BE-41E7-81B1-670B36858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D8FCAA5-4B63-4152-96F4-29231719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3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C3C43A-DB55-4E6F-A730-B8DA52990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E3D0D7-A37B-4275-90AC-856EC9501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37AADC0-8AA5-4E59-BFB6-C6FC976A3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8D5D4F6-AFB7-40A1-9421-1CB5EB2779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2B23FB0-B3E3-4A8D-8E3D-24D105F065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855AA86-3D99-4C2E-8A96-764AB3D58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29FD8DE-8DEF-4AB1-986E-877DC09E2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C135A32-4499-42A1-9498-D5259AD57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71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F8D525-D2BE-421E-B158-067931C07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E415DA3-3D4E-4826-B0A8-4D36A461D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0CBB175-9C05-4980-8C18-71306AB25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11EB241-A58D-4B02-AE08-B6EC80848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6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48D6F15-8AC3-4725-9464-4F2CCB737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871BA8F0-E3BF-48C7-AE7B-46C3D6159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AC053C3-8FA5-453D-85A9-31115CABA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983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C11AC1-58F4-46D9-91A5-BD7E7D579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9026488-3043-4186-A715-3F4AD30D1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50DCBDF-53E9-45BA-98D5-D587A16757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5CA9770-B1A1-47BF-A2B2-DB8A3C96E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7D7920E-9FA2-4EF8-AB72-A9D06526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1F2DE80-0197-427A-879C-C72607325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55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ABA497-2F77-47BB-9515-8FC4E25E3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A1471006-E0E3-4931-A5D4-516B40EFC5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D24F9AF-4D0D-487D-B795-C2CF80168C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4629C95-F6A8-4AAD-BC0A-049F40376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6E4F588-AEFB-4DBF-BBFB-B8F8B7A0C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F05747D-A837-4B6E-820C-14C1BF98D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55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9D03565-688D-4923-B89D-970F037C4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2A8B75A-DAE5-462F-A8D7-22060F802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BE01ADB-AF80-4CE8-83AF-B2779F56FE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3BB36-1259-4202-9598-FDB83756FB79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D74A6D-B025-4764-AF90-B469789EAF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F59BEFE-1D95-44A8-889D-0046FF8A57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8B06A-E516-4E0F-AD31-5FB604D32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558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85700" y="523433"/>
            <a:ext cx="7011200" cy="10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85700" y="1769800"/>
            <a:ext cx="8176800" cy="4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▰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157333" y="6182000"/>
            <a:ext cx="1983200" cy="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6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6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6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6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6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6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6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6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6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531884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s://media.geeksforgeeks.org/wp-content/cdn-uploads/Addressing_Modes_1.jpg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media.geeksforgeeks.org/wp-content/cdn-uploads/Addressing_Modes_2.jpg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media.geeksforgeeks.org/wp-content/cdn-uploads/Addressing_Modes_5.jpg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-169681" y="1255608"/>
            <a:ext cx="10916238" cy="3949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6000" dirty="0"/>
              <a:t>COMPUTER ORGANIZATION </a:t>
            </a:r>
            <a:br>
              <a:rPr lang="en-US" sz="6000" dirty="0"/>
            </a:br>
            <a:r>
              <a:rPr lang="en-US" sz="6000" dirty="0"/>
              <a:t>&amp; </a:t>
            </a:r>
            <a:br>
              <a:rPr lang="en-US" sz="6000" dirty="0"/>
            </a:br>
            <a:r>
              <a:rPr lang="en-US" sz="6000" dirty="0"/>
              <a:t>ARCHITECTURE</a:t>
            </a:r>
            <a:endParaRPr sz="6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9" name="Slide Number Placeholder 5">
            <a:extLst>
              <a:ext uri="{FF2B5EF4-FFF2-40B4-BE49-F238E27FC236}">
                <a16:creationId xmlns:a16="http://schemas.microsoft.com/office/drawing/2014/main" xmlns="" id="{4C983647-8F0C-4DA9-A3FF-D93E9518A463}"/>
              </a:ext>
            </a:extLst>
          </p:cNvPr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r" eaLnBrk="1" latinLnBrk="0" hangingPunct="1">
              <a:lnSpc>
                <a:spcPct val="100000"/>
              </a:lnSpc>
            </a:pPr>
            <a:fld id="{D7306112-0785-4114-9F62-F08084ABC958}" type="slidenum">
              <a:rPr kumimoji="0" lang="en-US" altLang="en-US" sz="1200">
                <a:latin typeface="Garamond" panose="02020404030301010803" pitchFamily="18" charset="0"/>
              </a:rPr>
              <a:pPr algn="r" eaLnBrk="1" latinLnBrk="0" hangingPunct="1">
                <a:lnSpc>
                  <a:spcPct val="100000"/>
                </a:lnSpc>
              </a:pPr>
              <a:t>10</a:t>
            </a:fld>
            <a:endParaRPr kumimoji="0" lang="en-US" altLang="en-US" sz="1200">
              <a:latin typeface="Garamond" panose="02020404030301010803" pitchFamily="18" charset="0"/>
            </a:endParaRPr>
          </a:p>
        </p:txBody>
      </p:sp>
      <p:sp>
        <p:nvSpPr>
          <p:cNvPr id="1091586" name="Rectangle 2">
            <a:extLst>
              <a:ext uri="{FF2B5EF4-FFF2-40B4-BE49-F238E27FC236}">
                <a16:creationId xmlns:a16="http://schemas.microsoft.com/office/drawing/2014/main" xmlns="" id="{C5158C7B-D874-40B1-817C-6187FCCCAF7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533528" y="141402"/>
            <a:ext cx="4353563" cy="638175"/>
          </a:xfrm>
          <a:noFill/>
        </p:spPr>
        <p:txBody>
          <a:bodyPr vert="horz" lIns="90488" tIns="44450" rIns="90488" bIns="44450" rtlCol="0" anchor="ctr">
            <a:normAutofit fontScale="90000"/>
          </a:bodyPr>
          <a:lstStyle/>
          <a:p>
            <a:pPr eaLnBrk="1" hangingPunct="1"/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 Stack Machine</a:t>
            </a:r>
          </a:p>
        </p:txBody>
      </p:sp>
      <p:sp>
        <p:nvSpPr>
          <p:cNvPr id="116741" name="Rectangle 3">
            <a:extLst>
              <a:ext uri="{FF2B5EF4-FFF2-40B4-BE49-F238E27FC236}">
                <a16:creationId xmlns:a16="http://schemas.microsoft.com/office/drawing/2014/main" xmlns="" id="{178A97F3-981F-4F5E-B8E0-1EA84FBFF1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447801"/>
            <a:ext cx="4305300" cy="277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sz="2000" dirty="0">
                <a:latin typeface="Verdana" panose="020B0604030504040204" pitchFamily="34" charset="0"/>
              </a:rPr>
              <a:t>A Stack machine has a stack as a part of the processor state </a:t>
            </a:r>
          </a:p>
          <a:p>
            <a:pPr latinLnBrk="0">
              <a:lnSpc>
                <a:spcPct val="100000"/>
              </a:lnSpc>
            </a:pPr>
            <a:endParaRPr kumimoji="0" lang="en-US" altLang="en-US" sz="2000" dirty="0">
              <a:latin typeface="Verdana" panose="020B0604030504040204" pitchFamily="34" charset="0"/>
            </a:endParaRPr>
          </a:p>
          <a:p>
            <a:pPr latinLnBrk="0">
              <a:lnSpc>
                <a:spcPct val="100000"/>
              </a:lnSpc>
            </a:pPr>
            <a:r>
              <a:rPr kumimoji="0" lang="en-US" altLang="en-US" sz="2000" dirty="0">
                <a:latin typeface="Verdana" panose="020B0604030504040204" pitchFamily="34" charset="0"/>
              </a:rPr>
              <a:t>typical operations:</a:t>
            </a:r>
          </a:p>
          <a:p>
            <a:pPr lvl="2" latinLnBrk="0">
              <a:lnSpc>
                <a:spcPct val="100000"/>
              </a:lnSpc>
            </a:pPr>
            <a:r>
              <a:rPr kumimoji="0" lang="en-US" altLang="en-US" sz="1800" dirty="0">
                <a:solidFill>
                  <a:srgbClr val="56127A"/>
                </a:solidFill>
                <a:latin typeface="Verdana" panose="020B0604030504040204" pitchFamily="34" charset="0"/>
              </a:rPr>
              <a:t>push, pop, +, *, ...</a:t>
            </a:r>
          </a:p>
          <a:p>
            <a:pPr lvl="2" latinLnBrk="0">
              <a:lnSpc>
                <a:spcPct val="100000"/>
              </a:lnSpc>
            </a:pPr>
            <a:endParaRPr kumimoji="0" lang="en-US" altLang="en-US" sz="1800" dirty="0">
              <a:solidFill>
                <a:srgbClr val="56127A"/>
              </a:solidFill>
              <a:latin typeface="Verdana" panose="020B0604030504040204" pitchFamily="34" charset="0"/>
            </a:endParaRPr>
          </a:p>
          <a:p>
            <a:pPr latinLnBrk="0">
              <a:lnSpc>
                <a:spcPct val="100000"/>
              </a:lnSpc>
            </a:pPr>
            <a:r>
              <a:rPr kumimoji="0" lang="en-US" altLang="en-US" sz="2000" dirty="0">
                <a:latin typeface="Verdana" panose="020B0604030504040204" pitchFamily="34" charset="0"/>
              </a:rPr>
              <a:t>Instructions like + implicitly </a:t>
            </a:r>
          </a:p>
          <a:p>
            <a:pPr latinLnBrk="0">
              <a:lnSpc>
                <a:spcPct val="100000"/>
              </a:lnSpc>
            </a:pPr>
            <a:r>
              <a:rPr kumimoji="0" lang="en-US" altLang="en-US" sz="2000" dirty="0">
                <a:latin typeface="Verdana" panose="020B0604030504040204" pitchFamily="34" charset="0"/>
              </a:rPr>
              <a:t>specify the top 2 elements of the stack as operands.</a:t>
            </a:r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xmlns="" id="{02049A6F-7B60-4191-96C1-606076B42624}"/>
              </a:ext>
            </a:extLst>
          </p:cNvPr>
          <p:cNvGrpSpPr>
            <a:grpSpLocks/>
          </p:cNvGrpSpPr>
          <p:nvPr/>
        </p:nvGrpSpPr>
        <p:grpSpPr bwMode="auto">
          <a:xfrm>
            <a:off x="2609850" y="4508500"/>
            <a:ext cx="806450" cy="1860550"/>
            <a:chOff x="684" y="2840"/>
            <a:chExt cx="508" cy="1172"/>
          </a:xfrm>
        </p:grpSpPr>
        <p:sp>
          <p:nvSpPr>
            <p:cNvPr id="116743" name="Rectangle 5" descr="80%">
              <a:extLst>
                <a:ext uri="{FF2B5EF4-FFF2-40B4-BE49-F238E27FC236}">
                  <a16:creationId xmlns:a16="http://schemas.microsoft.com/office/drawing/2014/main" xmlns="" id="{0B900217-B4C3-41E2-8FCF-72EE0388C4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" y="3584"/>
              <a:ext cx="504" cy="184"/>
            </a:xfrm>
            <a:prstGeom prst="rect">
              <a:avLst/>
            </a:prstGeom>
            <a:pattFill prst="pct80">
              <a:fgClr>
                <a:schemeClr val="accent1"/>
              </a:fgClr>
              <a:bgClr>
                <a:srgbClr val="FFFFFF"/>
              </a:bgClr>
            </a:patt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44" name="Rectangle 6">
              <a:extLst>
                <a:ext uri="{FF2B5EF4-FFF2-40B4-BE49-F238E27FC236}">
                  <a16:creationId xmlns:a16="http://schemas.microsoft.com/office/drawing/2014/main" xmlns="" id="{7BE27537-ACB4-444A-A2BC-FEFEFAEB42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" y="3172"/>
              <a:ext cx="212" cy="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2000">
                <a:latin typeface="Verdana" panose="020B0604030504040204" pitchFamily="34" charset="0"/>
              </a:endParaRPr>
            </a:p>
            <a:p>
              <a:pPr latinLnBrk="0">
                <a:lnSpc>
                  <a:spcPct val="100000"/>
                </a:lnSpc>
              </a:pPr>
              <a:endParaRPr kumimoji="0" lang="en-US" altLang="en-US" sz="2000">
                <a:latin typeface="Verdana" panose="020B0604030504040204" pitchFamily="34" charset="0"/>
              </a:endParaRPr>
            </a:p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chemeClr val="bg1"/>
                  </a:solidFill>
                  <a:latin typeface="Verdana" panose="020B0604030504040204" pitchFamily="34" charset="0"/>
                </a:rPr>
                <a:t>a</a:t>
              </a:r>
            </a:p>
          </p:txBody>
        </p:sp>
        <p:sp>
          <p:nvSpPr>
            <p:cNvPr id="116745" name="Rectangle 7">
              <a:extLst>
                <a:ext uri="{FF2B5EF4-FFF2-40B4-BE49-F238E27FC236}">
                  <a16:creationId xmlns:a16="http://schemas.microsoft.com/office/drawing/2014/main" xmlns="" id="{4C158274-76B8-4CB1-B0F0-30B7429B61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" y="2856"/>
              <a:ext cx="508" cy="115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46" name="Line 8">
              <a:extLst>
                <a:ext uri="{FF2B5EF4-FFF2-40B4-BE49-F238E27FC236}">
                  <a16:creationId xmlns:a16="http://schemas.microsoft.com/office/drawing/2014/main" xmlns="" id="{CA42963B-E814-4890-9BBE-DB8E9A71C7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2" y="3580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47" name="Line 9">
              <a:extLst>
                <a:ext uri="{FF2B5EF4-FFF2-40B4-BE49-F238E27FC236}">
                  <a16:creationId xmlns:a16="http://schemas.microsoft.com/office/drawing/2014/main" xmlns="" id="{E43955D9-D5EE-4FBE-9886-545617D707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6" y="3768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48" name="Line 10">
              <a:extLst>
                <a:ext uri="{FF2B5EF4-FFF2-40B4-BE49-F238E27FC236}">
                  <a16:creationId xmlns:a16="http://schemas.microsoft.com/office/drawing/2014/main" xmlns="" id="{39E8BDFE-5700-44D0-AD12-8BA9C02D30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6" y="2840"/>
              <a:ext cx="492" cy="0"/>
            </a:xfrm>
            <a:prstGeom prst="line">
              <a:avLst/>
            </a:prstGeom>
            <a:noFill/>
            <a:ln w="1016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16749" name="Group 11">
            <a:extLst>
              <a:ext uri="{FF2B5EF4-FFF2-40B4-BE49-F238E27FC236}">
                <a16:creationId xmlns:a16="http://schemas.microsoft.com/office/drawing/2014/main" xmlns="" id="{D9B8E376-B60A-4428-804F-AF3B7CE325D3}"/>
              </a:ext>
            </a:extLst>
          </p:cNvPr>
          <p:cNvGrpSpPr>
            <a:grpSpLocks/>
          </p:cNvGrpSpPr>
          <p:nvPr/>
        </p:nvGrpSpPr>
        <p:grpSpPr bwMode="auto">
          <a:xfrm>
            <a:off x="1930401" y="1490663"/>
            <a:ext cx="3910013" cy="2519362"/>
            <a:chOff x="256" y="939"/>
            <a:chExt cx="2463" cy="1587"/>
          </a:xfrm>
        </p:grpSpPr>
        <p:sp>
          <p:nvSpPr>
            <p:cNvPr id="116750" name="Freeform 12" descr="80%">
              <a:extLst>
                <a:ext uri="{FF2B5EF4-FFF2-40B4-BE49-F238E27FC236}">
                  <a16:creationId xmlns:a16="http://schemas.microsoft.com/office/drawing/2014/main" xmlns="" id="{9280E94A-4BD9-4B21-9AA7-88729E496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" y="1191"/>
              <a:ext cx="1227" cy="1335"/>
            </a:xfrm>
            <a:custGeom>
              <a:avLst/>
              <a:gdLst>
                <a:gd name="T0" fmla="*/ 969 w 1227"/>
                <a:gd name="T1" fmla="*/ 0 h 1335"/>
                <a:gd name="T2" fmla="*/ 918 w 1227"/>
                <a:gd name="T3" fmla="*/ 0 h 1335"/>
                <a:gd name="T4" fmla="*/ 859 w 1227"/>
                <a:gd name="T5" fmla="*/ 0 h 1335"/>
                <a:gd name="T6" fmla="*/ 639 w 1227"/>
                <a:gd name="T7" fmla="*/ 0 h 1335"/>
                <a:gd name="T8" fmla="*/ 507 w 1227"/>
                <a:gd name="T9" fmla="*/ 0 h 1335"/>
                <a:gd name="T10" fmla="*/ 440 w 1227"/>
                <a:gd name="T11" fmla="*/ 15 h 1335"/>
                <a:gd name="T12" fmla="*/ 316 w 1227"/>
                <a:gd name="T13" fmla="*/ 37 h 1335"/>
                <a:gd name="T14" fmla="*/ 264 w 1227"/>
                <a:gd name="T15" fmla="*/ 45 h 1335"/>
                <a:gd name="T16" fmla="*/ 220 w 1227"/>
                <a:gd name="T17" fmla="*/ 82 h 1335"/>
                <a:gd name="T18" fmla="*/ 184 w 1227"/>
                <a:gd name="T19" fmla="*/ 127 h 1335"/>
                <a:gd name="T20" fmla="*/ 184 w 1227"/>
                <a:gd name="T21" fmla="*/ 171 h 1335"/>
                <a:gd name="T22" fmla="*/ 169 w 1227"/>
                <a:gd name="T23" fmla="*/ 253 h 1335"/>
                <a:gd name="T24" fmla="*/ 139 w 1227"/>
                <a:gd name="T25" fmla="*/ 306 h 1335"/>
                <a:gd name="T26" fmla="*/ 81 w 1227"/>
                <a:gd name="T27" fmla="*/ 373 h 1335"/>
                <a:gd name="T28" fmla="*/ 44 w 1227"/>
                <a:gd name="T29" fmla="*/ 425 h 1335"/>
                <a:gd name="T30" fmla="*/ 7 w 1227"/>
                <a:gd name="T31" fmla="*/ 507 h 1335"/>
                <a:gd name="T32" fmla="*/ 0 w 1227"/>
                <a:gd name="T33" fmla="*/ 574 h 1335"/>
                <a:gd name="T34" fmla="*/ 0 w 1227"/>
                <a:gd name="T35" fmla="*/ 701 h 1335"/>
                <a:gd name="T36" fmla="*/ 29 w 1227"/>
                <a:gd name="T37" fmla="*/ 850 h 1335"/>
                <a:gd name="T38" fmla="*/ 51 w 1227"/>
                <a:gd name="T39" fmla="*/ 909 h 1335"/>
                <a:gd name="T40" fmla="*/ 88 w 1227"/>
                <a:gd name="T41" fmla="*/ 969 h 1335"/>
                <a:gd name="T42" fmla="*/ 220 w 1227"/>
                <a:gd name="T43" fmla="*/ 1163 h 1335"/>
                <a:gd name="T44" fmla="*/ 264 w 1227"/>
                <a:gd name="T45" fmla="*/ 1207 h 1335"/>
                <a:gd name="T46" fmla="*/ 301 w 1227"/>
                <a:gd name="T47" fmla="*/ 1252 h 1335"/>
                <a:gd name="T48" fmla="*/ 352 w 1227"/>
                <a:gd name="T49" fmla="*/ 1282 h 1335"/>
                <a:gd name="T50" fmla="*/ 411 w 1227"/>
                <a:gd name="T51" fmla="*/ 1304 h 1335"/>
                <a:gd name="T52" fmla="*/ 470 w 1227"/>
                <a:gd name="T53" fmla="*/ 1327 h 1335"/>
                <a:gd name="T54" fmla="*/ 543 w 1227"/>
                <a:gd name="T55" fmla="*/ 1334 h 1335"/>
                <a:gd name="T56" fmla="*/ 631 w 1227"/>
                <a:gd name="T57" fmla="*/ 1327 h 1335"/>
                <a:gd name="T58" fmla="*/ 690 w 1227"/>
                <a:gd name="T59" fmla="*/ 1282 h 1335"/>
                <a:gd name="T60" fmla="*/ 741 w 1227"/>
                <a:gd name="T61" fmla="*/ 1245 h 1335"/>
                <a:gd name="T62" fmla="*/ 815 w 1227"/>
                <a:gd name="T63" fmla="*/ 1140 h 1335"/>
                <a:gd name="T64" fmla="*/ 859 w 1227"/>
                <a:gd name="T65" fmla="*/ 1096 h 1335"/>
                <a:gd name="T66" fmla="*/ 903 w 1227"/>
                <a:gd name="T67" fmla="*/ 1058 h 1335"/>
                <a:gd name="T68" fmla="*/ 954 w 1227"/>
                <a:gd name="T69" fmla="*/ 999 h 1335"/>
                <a:gd name="T70" fmla="*/ 1028 w 1227"/>
                <a:gd name="T71" fmla="*/ 917 h 1335"/>
                <a:gd name="T72" fmla="*/ 1064 w 1227"/>
                <a:gd name="T73" fmla="*/ 872 h 1335"/>
                <a:gd name="T74" fmla="*/ 1138 w 1227"/>
                <a:gd name="T75" fmla="*/ 775 h 1335"/>
                <a:gd name="T76" fmla="*/ 1175 w 1227"/>
                <a:gd name="T77" fmla="*/ 693 h 1335"/>
                <a:gd name="T78" fmla="*/ 1204 w 1227"/>
                <a:gd name="T79" fmla="*/ 574 h 1335"/>
                <a:gd name="T80" fmla="*/ 1204 w 1227"/>
                <a:gd name="T81" fmla="*/ 514 h 1335"/>
                <a:gd name="T82" fmla="*/ 1204 w 1227"/>
                <a:gd name="T83" fmla="*/ 470 h 1335"/>
                <a:gd name="T84" fmla="*/ 1189 w 1227"/>
                <a:gd name="T85" fmla="*/ 388 h 1335"/>
                <a:gd name="T86" fmla="*/ 1197 w 1227"/>
                <a:gd name="T87" fmla="*/ 335 h 1335"/>
                <a:gd name="T88" fmla="*/ 1226 w 1227"/>
                <a:gd name="T89" fmla="*/ 253 h 1335"/>
                <a:gd name="T90" fmla="*/ 1219 w 1227"/>
                <a:gd name="T91" fmla="*/ 194 h 1335"/>
                <a:gd name="T92" fmla="*/ 1197 w 1227"/>
                <a:gd name="T93" fmla="*/ 149 h 1335"/>
                <a:gd name="T94" fmla="*/ 1160 w 1227"/>
                <a:gd name="T95" fmla="*/ 97 h 1335"/>
                <a:gd name="T96" fmla="*/ 1131 w 1227"/>
                <a:gd name="T97" fmla="*/ 60 h 1335"/>
                <a:gd name="T98" fmla="*/ 1087 w 1227"/>
                <a:gd name="T99" fmla="*/ 30 h 1335"/>
                <a:gd name="T100" fmla="*/ 1035 w 1227"/>
                <a:gd name="T101" fmla="*/ 7 h 1335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1227"/>
                <a:gd name="T154" fmla="*/ 0 h 1335"/>
                <a:gd name="T155" fmla="*/ 1227 w 1227"/>
                <a:gd name="T156" fmla="*/ 1335 h 1335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1227" h="1335">
                  <a:moveTo>
                    <a:pt x="1028" y="0"/>
                  </a:moveTo>
                  <a:lnTo>
                    <a:pt x="998" y="0"/>
                  </a:lnTo>
                  <a:lnTo>
                    <a:pt x="969" y="0"/>
                  </a:lnTo>
                  <a:lnTo>
                    <a:pt x="947" y="0"/>
                  </a:lnTo>
                  <a:lnTo>
                    <a:pt x="932" y="0"/>
                  </a:lnTo>
                  <a:lnTo>
                    <a:pt x="918" y="0"/>
                  </a:lnTo>
                  <a:lnTo>
                    <a:pt x="903" y="0"/>
                  </a:lnTo>
                  <a:lnTo>
                    <a:pt x="881" y="0"/>
                  </a:lnTo>
                  <a:lnTo>
                    <a:pt x="859" y="0"/>
                  </a:lnTo>
                  <a:lnTo>
                    <a:pt x="690" y="0"/>
                  </a:lnTo>
                  <a:lnTo>
                    <a:pt x="668" y="0"/>
                  </a:lnTo>
                  <a:lnTo>
                    <a:pt x="639" y="0"/>
                  </a:lnTo>
                  <a:lnTo>
                    <a:pt x="624" y="0"/>
                  </a:lnTo>
                  <a:lnTo>
                    <a:pt x="602" y="0"/>
                  </a:lnTo>
                  <a:lnTo>
                    <a:pt x="507" y="0"/>
                  </a:lnTo>
                  <a:lnTo>
                    <a:pt x="485" y="7"/>
                  </a:lnTo>
                  <a:lnTo>
                    <a:pt x="463" y="15"/>
                  </a:lnTo>
                  <a:lnTo>
                    <a:pt x="440" y="15"/>
                  </a:lnTo>
                  <a:lnTo>
                    <a:pt x="418" y="15"/>
                  </a:lnTo>
                  <a:lnTo>
                    <a:pt x="338" y="30"/>
                  </a:lnTo>
                  <a:lnTo>
                    <a:pt x="316" y="37"/>
                  </a:lnTo>
                  <a:lnTo>
                    <a:pt x="301" y="37"/>
                  </a:lnTo>
                  <a:lnTo>
                    <a:pt x="279" y="45"/>
                  </a:lnTo>
                  <a:lnTo>
                    <a:pt x="264" y="45"/>
                  </a:lnTo>
                  <a:lnTo>
                    <a:pt x="235" y="60"/>
                  </a:lnTo>
                  <a:lnTo>
                    <a:pt x="220" y="67"/>
                  </a:lnTo>
                  <a:lnTo>
                    <a:pt x="220" y="82"/>
                  </a:lnTo>
                  <a:lnTo>
                    <a:pt x="206" y="89"/>
                  </a:lnTo>
                  <a:lnTo>
                    <a:pt x="198" y="104"/>
                  </a:lnTo>
                  <a:lnTo>
                    <a:pt x="184" y="127"/>
                  </a:lnTo>
                  <a:lnTo>
                    <a:pt x="184" y="142"/>
                  </a:lnTo>
                  <a:lnTo>
                    <a:pt x="184" y="157"/>
                  </a:lnTo>
                  <a:lnTo>
                    <a:pt x="184" y="171"/>
                  </a:lnTo>
                  <a:lnTo>
                    <a:pt x="184" y="194"/>
                  </a:lnTo>
                  <a:lnTo>
                    <a:pt x="184" y="209"/>
                  </a:lnTo>
                  <a:lnTo>
                    <a:pt x="169" y="253"/>
                  </a:lnTo>
                  <a:lnTo>
                    <a:pt x="162" y="276"/>
                  </a:lnTo>
                  <a:lnTo>
                    <a:pt x="154" y="298"/>
                  </a:lnTo>
                  <a:lnTo>
                    <a:pt x="139" y="306"/>
                  </a:lnTo>
                  <a:lnTo>
                    <a:pt x="103" y="343"/>
                  </a:lnTo>
                  <a:lnTo>
                    <a:pt x="88" y="358"/>
                  </a:lnTo>
                  <a:lnTo>
                    <a:pt x="81" y="373"/>
                  </a:lnTo>
                  <a:lnTo>
                    <a:pt x="73" y="388"/>
                  </a:lnTo>
                  <a:lnTo>
                    <a:pt x="66" y="402"/>
                  </a:lnTo>
                  <a:lnTo>
                    <a:pt x="44" y="425"/>
                  </a:lnTo>
                  <a:lnTo>
                    <a:pt x="37" y="440"/>
                  </a:lnTo>
                  <a:lnTo>
                    <a:pt x="29" y="455"/>
                  </a:lnTo>
                  <a:lnTo>
                    <a:pt x="7" y="507"/>
                  </a:lnTo>
                  <a:lnTo>
                    <a:pt x="0" y="529"/>
                  </a:lnTo>
                  <a:lnTo>
                    <a:pt x="0" y="551"/>
                  </a:lnTo>
                  <a:lnTo>
                    <a:pt x="0" y="574"/>
                  </a:lnTo>
                  <a:lnTo>
                    <a:pt x="0" y="663"/>
                  </a:lnTo>
                  <a:lnTo>
                    <a:pt x="0" y="686"/>
                  </a:lnTo>
                  <a:lnTo>
                    <a:pt x="0" y="701"/>
                  </a:lnTo>
                  <a:lnTo>
                    <a:pt x="0" y="723"/>
                  </a:lnTo>
                  <a:lnTo>
                    <a:pt x="0" y="753"/>
                  </a:lnTo>
                  <a:lnTo>
                    <a:pt x="29" y="850"/>
                  </a:lnTo>
                  <a:lnTo>
                    <a:pt x="37" y="864"/>
                  </a:lnTo>
                  <a:lnTo>
                    <a:pt x="44" y="894"/>
                  </a:lnTo>
                  <a:lnTo>
                    <a:pt x="51" y="909"/>
                  </a:lnTo>
                  <a:lnTo>
                    <a:pt x="59" y="932"/>
                  </a:lnTo>
                  <a:lnTo>
                    <a:pt x="73" y="954"/>
                  </a:lnTo>
                  <a:lnTo>
                    <a:pt x="88" y="969"/>
                  </a:lnTo>
                  <a:lnTo>
                    <a:pt x="176" y="1110"/>
                  </a:lnTo>
                  <a:lnTo>
                    <a:pt x="206" y="1140"/>
                  </a:lnTo>
                  <a:lnTo>
                    <a:pt x="220" y="1163"/>
                  </a:lnTo>
                  <a:lnTo>
                    <a:pt x="235" y="1177"/>
                  </a:lnTo>
                  <a:lnTo>
                    <a:pt x="250" y="1200"/>
                  </a:lnTo>
                  <a:lnTo>
                    <a:pt x="264" y="1207"/>
                  </a:lnTo>
                  <a:lnTo>
                    <a:pt x="279" y="1230"/>
                  </a:lnTo>
                  <a:lnTo>
                    <a:pt x="294" y="1237"/>
                  </a:lnTo>
                  <a:lnTo>
                    <a:pt x="301" y="1252"/>
                  </a:lnTo>
                  <a:lnTo>
                    <a:pt x="316" y="1259"/>
                  </a:lnTo>
                  <a:lnTo>
                    <a:pt x="330" y="1267"/>
                  </a:lnTo>
                  <a:lnTo>
                    <a:pt x="352" y="1282"/>
                  </a:lnTo>
                  <a:lnTo>
                    <a:pt x="382" y="1289"/>
                  </a:lnTo>
                  <a:lnTo>
                    <a:pt x="396" y="1297"/>
                  </a:lnTo>
                  <a:lnTo>
                    <a:pt x="411" y="1304"/>
                  </a:lnTo>
                  <a:lnTo>
                    <a:pt x="440" y="1319"/>
                  </a:lnTo>
                  <a:lnTo>
                    <a:pt x="455" y="1319"/>
                  </a:lnTo>
                  <a:lnTo>
                    <a:pt x="470" y="1327"/>
                  </a:lnTo>
                  <a:lnTo>
                    <a:pt x="485" y="1327"/>
                  </a:lnTo>
                  <a:lnTo>
                    <a:pt x="529" y="1334"/>
                  </a:lnTo>
                  <a:lnTo>
                    <a:pt x="543" y="1334"/>
                  </a:lnTo>
                  <a:lnTo>
                    <a:pt x="558" y="1334"/>
                  </a:lnTo>
                  <a:lnTo>
                    <a:pt x="617" y="1327"/>
                  </a:lnTo>
                  <a:lnTo>
                    <a:pt x="631" y="1327"/>
                  </a:lnTo>
                  <a:lnTo>
                    <a:pt x="653" y="1304"/>
                  </a:lnTo>
                  <a:lnTo>
                    <a:pt x="675" y="1297"/>
                  </a:lnTo>
                  <a:lnTo>
                    <a:pt x="690" y="1282"/>
                  </a:lnTo>
                  <a:lnTo>
                    <a:pt x="712" y="1267"/>
                  </a:lnTo>
                  <a:lnTo>
                    <a:pt x="727" y="1252"/>
                  </a:lnTo>
                  <a:lnTo>
                    <a:pt x="741" y="1245"/>
                  </a:lnTo>
                  <a:lnTo>
                    <a:pt x="800" y="1170"/>
                  </a:lnTo>
                  <a:lnTo>
                    <a:pt x="808" y="1155"/>
                  </a:lnTo>
                  <a:lnTo>
                    <a:pt x="815" y="1140"/>
                  </a:lnTo>
                  <a:lnTo>
                    <a:pt x="830" y="1133"/>
                  </a:lnTo>
                  <a:lnTo>
                    <a:pt x="844" y="1110"/>
                  </a:lnTo>
                  <a:lnTo>
                    <a:pt x="859" y="1096"/>
                  </a:lnTo>
                  <a:lnTo>
                    <a:pt x="874" y="1073"/>
                  </a:lnTo>
                  <a:lnTo>
                    <a:pt x="888" y="1066"/>
                  </a:lnTo>
                  <a:lnTo>
                    <a:pt x="903" y="1058"/>
                  </a:lnTo>
                  <a:lnTo>
                    <a:pt x="932" y="1021"/>
                  </a:lnTo>
                  <a:lnTo>
                    <a:pt x="947" y="1014"/>
                  </a:lnTo>
                  <a:lnTo>
                    <a:pt x="954" y="999"/>
                  </a:lnTo>
                  <a:lnTo>
                    <a:pt x="969" y="991"/>
                  </a:lnTo>
                  <a:lnTo>
                    <a:pt x="976" y="976"/>
                  </a:lnTo>
                  <a:lnTo>
                    <a:pt x="1028" y="917"/>
                  </a:lnTo>
                  <a:lnTo>
                    <a:pt x="1042" y="902"/>
                  </a:lnTo>
                  <a:lnTo>
                    <a:pt x="1057" y="887"/>
                  </a:lnTo>
                  <a:lnTo>
                    <a:pt x="1064" y="872"/>
                  </a:lnTo>
                  <a:lnTo>
                    <a:pt x="1079" y="857"/>
                  </a:lnTo>
                  <a:lnTo>
                    <a:pt x="1123" y="790"/>
                  </a:lnTo>
                  <a:lnTo>
                    <a:pt x="1138" y="775"/>
                  </a:lnTo>
                  <a:lnTo>
                    <a:pt x="1145" y="753"/>
                  </a:lnTo>
                  <a:lnTo>
                    <a:pt x="1160" y="730"/>
                  </a:lnTo>
                  <a:lnTo>
                    <a:pt x="1175" y="693"/>
                  </a:lnTo>
                  <a:lnTo>
                    <a:pt x="1197" y="619"/>
                  </a:lnTo>
                  <a:lnTo>
                    <a:pt x="1204" y="604"/>
                  </a:lnTo>
                  <a:lnTo>
                    <a:pt x="1204" y="574"/>
                  </a:lnTo>
                  <a:lnTo>
                    <a:pt x="1204" y="551"/>
                  </a:lnTo>
                  <a:lnTo>
                    <a:pt x="1204" y="537"/>
                  </a:lnTo>
                  <a:lnTo>
                    <a:pt x="1204" y="514"/>
                  </a:lnTo>
                  <a:lnTo>
                    <a:pt x="1204" y="499"/>
                  </a:lnTo>
                  <a:lnTo>
                    <a:pt x="1204" y="484"/>
                  </a:lnTo>
                  <a:lnTo>
                    <a:pt x="1204" y="470"/>
                  </a:lnTo>
                  <a:lnTo>
                    <a:pt x="1197" y="447"/>
                  </a:lnTo>
                  <a:lnTo>
                    <a:pt x="1189" y="402"/>
                  </a:lnTo>
                  <a:lnTo>
                    <a:pt x="1189" y="388"/>
                  </a:lnTo>
                  <a:lnTo>
                    <a:pt x="1189" y="373"/>
                  </a:lnTo>
                  <a:lnTo>
                    <a:pt x="1189" y="358"/>
                  </a:lnTo>
                  <a:lnTo>
                    <a:pt x="1197" y="335"/>
                  </a:lnTo>
                  <a:lnTo>
                    <a:pt x="1197" y="320"/>
                  </a:lnTo>
                  <a:lnTo>
                    <a:pt x="1219" y="276"/>
                  </a:lnTo>
                  <a:lnTo>
                    <a:pt x="1226" y="253"/>
                  </a:lnTo>
                  <a:lnTo>
                    <a:pt x="1226" y="224"/>
                  </a:lnTo>
                  <a:lnTo>
                    <a:pt x="1226" y="209"/>
                  </a:lnTo>
                  <a:lnTo>
                    <a:pt x="1219" y="194"/>
                  </a:lnTo>
                  <a:lnTo>
                    <a:pt x="1211" y="179"/>
                  </a:lnTo>
                  <a:lnTo>
                    <a:pt x="1204" y="164"/>
                  </a:lnTo>
                  <a:lnTo>
                    <a:pt x="1197" y="149"/>
                  </a:lnTo>
                  <a:lnTo>
                    <a:pt x="1189" y="134"/>
                  </a:lnTo>
                  <a:lnTo>
                    <a:pt x="1182" y="119"/>
                  </a:lnTo>
                  <a:lnTo>
                    <a:pt x="1160" y="97"/>
                  </a:lnTo>
                  <a:lnTo>
                    <a:pt x="1153" y="82"/>
                  </a:lnTo>
                  <a:lnTo>
                    <a:pt x="1145" y="67"/>
                  </a:lnTo>
                  <a:lnTo>
                    <a:pt x="1131" y="60"/>
                  </a:lnTo>
                  <a:lnTo>
                    <a:pt x="1116" y="52"/>
                  </a:lnTo>
                  <a:lnTo>
                    <a:pt x="1101" y="37"/>
                  </a:lnTo>
                  <a:lnTo>
                    <a:pt x="1087" y="30"/>
                  </a:lnTo>
                  <a:lnTo>
                    <a:pt x="1072" y="22"/>
                  </a:lnTo>
                  <a:lnTo>
                    <a:pt x="1057" y="7"/>
                  </a:lnTo>
                  <a:lnTo>
                    <a:pt x="1035" y="7"/>
                  </a:lnTo>
                  <a:lnTo>
                    <a:pt x="1020" y="0"/>
                  </a:lnTo>
                </a:path>
              </a:pathLst>
            </a:custGeom>
            <a:pattFill prst="pct80">
              <a:fgClr>
                <a:schemeClr val="accent1"/>
              </a:fgClr>
              <a:bgClr>
                <a:srgbClr val="FFFFFF"/>
              </a:bgClr>
            </a:pattFill>
            <a:ln w="25400" cap="rnd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51" name="Rectangle 13">
              <a:extLst>
                <a:ext uri="{FF2B5EF4-FFF2-40B4-BE49-F238E27FC236}">
                  <a16:creationId xmlns:a16="http://schemas.microsoft.com/office/drawing/2014/main" xmlns="" id="{FBEB6524-63D5-45B3-9C14-07362C790E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9" y="1224"/>
              <a:ext cx="800" cy="97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52" name="Rectangle 14">
              <a:extLst>
                <a:ext uri="{FF2B5EF4-FFF2-40B4-BE49-F238E27FC236}">
                  <a16:creationId xmlns:a16="http://schemas.microsoft.com/office/drawing/2014/main" xmlns="" id="{D586D17F-7EF7-4706-8790-6B1B27E39A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1324"/>
              <a:ext cx="500" cy="88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53" name="Line 15">
              <a:extLst>
                <a:ext uri="{FF2B5EF4-FFF2-40B4-BE49-F238E27FC236}">
                  <a16:creationId xmlns:a16="http://schemas.microsoft.com/office/drawing/2014/main" xmlns="" id="{1D9A45A3-EB01-42E2-9A10-AA73DA9539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" y="1816"/>
              <a:ext cx="4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54" name="Line 16">
              <a:extLst>
                <a:ext uri="{FF2B5EF4-FFF2-40B4-BE49-F238E27FC236}">
                  <a16:creationId xmlns:a16="http://schemas.microsoft.com/office/drawing/2014/main" xmlns="" id="{C7C15275-D4C2-4067-94EF-0D076C7D72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" y="1920"/>
              <a:ext cx="4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55" name="Line 17">
              <a:extLst>
                <a:ext uri="{FF2B5EF4-FFF2-40B4-BE49-F238E27FC236}">
                  <a16:creationId xmlns:a16="http://schemas.microsoft.com/office/drawing/2014/main" xmlns="" id="{393277A1-6E2A-40A7-A79F-17D7AEC257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2" y="2028"/>
              <a:ext cx="4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56" name="Line 18">
              <a:extLst>
                <a:ext uri="{FF2B5EF4-FFF2-40B4-BE49-F238E27FC236}">
                  <a16:creationId xmlns:a16="http://schemas.microsoft.com/office/drawing/2014/main" xmlns="" id="{55E42245-0A2B-4691-97D4-178F1CCEF3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8" y="1708"/>
              <a:ext cx="492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57" name="Rectangle 19">
              <a:extLst>
                <a:ext uri="{FF2B5EF4-FFF2-40B4-BE49-F238E27FC236}">
                  <a16:creationId xmlns:a16="http://schemas.microsoft.com/office/drawing/2014/main" xmlns="" id="{EA52F0C1-F017-4BB6-AC0B-1738A97F74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5" y="1954"/>
              <a:ext cx="218" cy="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800">
                  <a:latin typeface="Verdana" panose="020B0604030504040204" pitchFamily="34" charset="0"/>
                </a:rPr>
                <a:t>:</a:t>
              </a:r>
            </a:p>
          </p:txBody>
        </p:sp>
        <p:sp>
          <p:nvSpPr>
            <p:cNvPr id="116758" name="Line 20">
              <a:extLst>
                <a:ext uri="{FF2B5EF4-FFF2-40B4-BE49-F238E27FC236}">
                  <a16:creationId xmlns:a16="http://schemas.microsoft.com/office/drawing/2014/main" xmlns="" id="{DA41739A-93F4-44DA-B391-0F7D4F6903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7" y="1712"/>
              <a:ext cx="44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59" name="Rectangle 21">
              <a:extLst>
                <a:ext uri="{FF2B5EF4-FFF2-40B4-BE49-F238E27FC236}">
                  <a16:creationId xmlns:a16="http://schemas.microsoft.com/office/drawing/2014/main" xmlns="" id="{F2C54038-CC90-4757-A38E-2C9B151D86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" y="1455"/>
              <a:ext cx="535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latin typeface="Verdana" panose="020B0604030504040204" pitchFamily="34" charset="0"/>
                </a:rPr>
                <a:t>stack</a:t>
              </a:r>
            </a:p>
          </p:txBody>
        </p:sp>
        <p:sp>
          <p:nvSpPr>
            <p:cNvPr id="116760" name="Text Box 22">
              <a:extLst>
                <a:ext uri="{FF2B5EF4-FFF2-40B4-BE49-F238E27FC236}">
                  <a16:creationId xmlns:a16="http://schemas.microsoft.com/office/drawing/2014/main" xmlns="" id="{AFCABA1B-D778-4DBF-8C5A-4AF9077235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" y="939"/>
              <a:ext cx="88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latin typeface="Verdana" panose="020B0604030504040204" pitchFamily="34" charset="0"/>
                </a:rPr>
                <a:t>Processor</a:t>
              </a:r>
            </a:p>
          </p:txBody>
        </p:sp>
        <p:sp>
          <p:nvSpPr>
            <p:cNvPr id="116761" name="Text Box 23">
              <a:extLst>
                <a:ext uri="{FF2B5EF4-FFF2-40B4-BE49-F238E27FC236}">
                  <a16:creationId xmlns:a16="http://schemas.microsoft.com/office/drawing/2014/main" xmlns="" id="{2C31AC51-5CFA-406C-BD1A-D70BF8E63E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0" y="1466"/>
              <a:ext cx="549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latin typeface="Verdana" panose="020B0604030504040204" pitchFamily="34" charset="0"/>
                </a:rPr>
                <a:t>Main</a:t>
              </a:r>
            </a:p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latin typeface="Verdana" panose="020B0604030504040204" pitchFamily="34" charset="0"/>
                </a:rPr>
                <a:t>Store</a:t>
              </a:r>
            </a:p>
          </p:txBody>
        </p:sp>
      </p:grpSp>
      <p:grpSp>
        <p:nvGrpSpPr>
          <p:cNvPr id="4" name="Group 24">
            <a:extLst>
              <a:ext uri="{FF2B5EF4-FFF2-40B4-BE49-F238E27FC236}">
                <a16:creationId xmlns:a16="http://schemas.microsoft.com/office/drawing/2014/main" xmlns="" id="{EF8E59A8-B6D8-4EB4-A2CE-E7BF1FD5BFFA}"/>
              </a:ext>
            </a:extLst>
          </p:cNvPr>
          <p:cNvGrpSpPr>
            <a:grpSpLocks/>
          </p:cNvGrpSpPr>
          <p:nvPr/>
        </p:nvGrpSpPr>
        <p:grpSpPr bwMode="auto">
          <a:xfrm>
            <a:off x="4622800" y="4508500"/>
            <a:ext cx="812800" cy="1860550"/>
            <a:chOff x="1952" y="2840"/>
            <a:chExt cx="512" cy="1172"/>
          </a:xfrm>
        </p:grpSpPr>
        <p:sp>
          <p:nvSpPr>
            <p:cNvPr id="116763" name="Rectangle 25" descr="80%">
              <a:extLst>
                <a:ext uri="{FF2B5EF4-FFF2-40B4-BE49-F238E27FC236}">
                  <a16:creationId xmlns:a16="http://schemas.microsoft.com/office/drawing/2014/main" xmlns="" id="{CD693E96-F14A-47BA-B158-81A1339D4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" y="3376"/>
              <a:ext cx="504" cy="392"/>
            </a:xfrm>
            <a:prstGeom prst="rect">
              <a:avLst/>
            </a:prstGeom>
            <a:pattFill prst="pct80">
              <a:fgClr>
                <a:schemeClr val="accent1"/>
              </a:fgClr>
              <a:bgClr>
                <a:srgbClr val="FFFFFF"/>
              </a:bgClr>
            </a:patt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64" name="Rectangle 26">
              <a:extLst>
                <a:ext uri="{FF2B5EF4-FFF2-40B4-BE49-F238E27FC236}">
                  <a16:creationId xmlns:a16="http://schemas.microsoft.com/office/drawing/2014/main" xmlns="" id="{5E98F9B5-207E-46EE-8BDB-BAC477C763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9" y="3172"/>
              <a:ext cx="216" cy="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2000">
                <a:latin typeface="Verdana" panose="020B0604030504040204" pitchFamily="34" charset="0"/>
              </a:endParaRPr>
            </a:p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chemeClr val="bg1"/>
                  </a:solidFill>
                  <a:latin typeface="Verdana" panose="020B0604030504040204" pitchFamily="34" charset="0"/>
                </a:rPr>
                <a:t>b</a:t>
              </a:r>
            </a:p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chemeClr val="bg1"/>
                  </a:solidFill>
                  <a:latin typeface="Verdana" panose="020B0604030504040204" pitchFamily="34" charset="0"/>
                </a:rPr>
                <a:t>a</a:t>
              </a:r>
            </a:p>
          </p:txBody>
        </p:sp>
        <p:sp>
          <p:nvSpPr>
            <p:cNvPr id="116765" name="Rectangle 27">
              <a:extLst>
                <a:ext uri="{FF2B5EF4-FFF2-40B4-BE49-F238E27FC236}">
                  <a16:creationId xmlns:a16="http://schemas.microsoft.com/office/drawing/2014/main" xmlns="" id="{E8E46928-8B32-465C-9BA3-E1C6BFA431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2" y="2856"/>
              <a:ext cx="508" cy="115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66" name="Line 28">
              <a:extLst>
                <a:ext uri="{FF2B5EF4-FFF2-40B4-BE49-F238E27FC236}">
                  <a16:creationId xmlns:a16="http://schemas.microsoft.com/office/drawing/2014/main" xmlns="" id="{6A1D6307-11A6-46FF-99A9-A1EE9036E3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0" y="3372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67" name="Line 29">
              <a:extLst>
                <a:ext uri="{FF2B5EF4-FFF2-40B4-BE49-F238E27FC236}">
                  <a16:creationId xmlns:a16="http://schemas.microsoft.com/office/drawing/2014/main" xmlns="" id="{E56B1827-F21D-4A36-8DE1-5B75C87B03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0" y="3580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68" name="Line 30">
              <a:extLst>
                <a:ext uri="{FF2B5EF4-FFF2-40B4-BE49-F238E27FC236}">
                  <a16:creationId xmlns:a16="http://schemas.microsoft.com/office/drawing/2014/main" xmlns="" id="{6E67B64E-8C1A-4189-BD19-761F03FC9D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4" y="3768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69" name="Line 31">
              <a:extLst>
                <a:ext uri="{FF2B5EF4-FFF2-40B4-BE49-F238E27FC236}">
                  <a16:creationId xmlns:a16="http://schemas.microsoft.com/office/drawing/2014/main" xmlns="" id="{BE26E00C-3DE2-459D-A5CB-457B77E9B3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4" y="2840"/>
              <a:ext cx="492" cy="0"/>
            </a:xfrm>
            <a:prstGeom prst="line">
              <a:avLst/>
            </a:prstGeom>
            <a:noFill/>
            <a:ln w="1016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70" name="Arc 32">
              <a:extLst>
                <a:ext uri="{FF2B5EF4-FFF2-40B4-BE49-F238E27FC236}">
                  <a16:creationId xmlns:a16="http://schemas.microsoft.com/office/drawing/2014/main" xmlns="" id="{33B72268-AA8F-4C5C-9BB6-7E9C9F0F0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8" y="2961"/>
              <a:ext cx="176" cy="320"/>
            </a:xfrm>
            <a:custGeom>
              <a:avLst/>
              <a:gdLst>
                <a:gd name="T0" fmla="*/ 0 w 21600"/>
                <a:gd name="T1" fmla="*/ 0 h 21600"/>
                <a:gd name="T2" fmla="*/ 176 w 21600"/>
                <a:gd name="T3" fmla="*/ 320 h 21600"/>
                <a:gd name="T4" fmla="*/ 0 w 21600"/>
                <a:gd name="T5" fmla="*/ 32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5400" cap="rnd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</p:grpSp>
      <p:sp>
        <p:nvSpPr>
          <p:cNvPr id="1091617" name="Text Box 33">
            <a:extLst>
              <a:ext uri="{FF2B5EF4-FFF2-40B4-BE49-F238E27FC236}">
                <a16:creationId xmlns:a16="http://schemas.microsoft.com/office/drawing/2014/main" xmlns="" id="{CFC5F372-362A-40D1-9D6C-7BC8FA4A7C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6314" y="5081589"/>
            <a:ext cx="1042987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sz="2000">
                <a:solidFill>
                  <a:srgbClr val="FF0000"/>
                </a:solidFill>
                <a:latin typeface="Verdana" panose="020B0604030504040204" pitchFamily="34" charset="0"/>
              </a:rPr>
              <a:t>push b</a:t>
            </a:r>
          </a:p>
          <a:p>
            <a:pPr latinLnBrk="0">
              <a:lnSpc>
                <a:spcPct val="100000"/>
              </a:lnSpc>
            </a:pPr>
            <a:r>
              <a:rPr kumimoji="0" lang="en-US" altLang="en-US" sz="2000">
                <a:solidFill>
                  <a:srgbClr val="FF0000"/>
                </a:solidFill>
                <a:latin typeface="Verdana" panose="020B0604030504040204" pitchFamily="34" charset="0"/>
              </a:rPr>
              <a:t>  </a:t>
            </a:r>
            <a:r>
              <a:rPr kumimoji="0" lang="en-US" altLang="en-US" sz="2000">
                <a:solidFill>
                  <a:srgbClr val="FF0000"/>
                </a:solidFill>
                <a:latin typeface="Verdana" panose="020B0604030504040204" pitchFamily="34" charset="0"/>
                <a:sym typeface="Wingdings" panose="05000000000000000000" pitchFamily="2" charset="2"/>
              </a:rPr>
              <a:t></a:t>
            </a:r>
            <a:endParaRPr kumimoji="0" lang="en-US" altLang="en-US" sz="2000">
              <a:solidFill>
                <a:srgbClr val="FF0000"/>
              </a:solidFill>
              <a:latin typeface="Verdana" panose="020B0604030504040204" pitchFamily="34" charset="0"/>
            </a:endParaRPr>
          </a:p>
        </p:txBody>
      </p:sp>
      <p:grpSp>
        <p:nvGrpSpPr>
          <p:cNvPr id="5" name="Group 34">
            <a:extLst>
              <a:ext uri="{FF2B5EF4-FFF2-40B4-BE49-F238E27FC236}">
                <a16:creationId xmlns:a16="http://schemas.microsoft.com/office/drawing/2014/main" xmlns="" id="{AF0A78AA-6D50-42FA-A6F4-8843A31179B8}"/>
              </a:ext>
            </a:extLst>
          </p:cNvPr>
          <p:cNvGrpSpPr>
            <a:grpSpLocks/>
          </p:cNvGrpSpPr>
          <p:nvPr/>
        </p:nvGrpSpPr>
        <p:grpSpPr bwMode="auto">
          <a:xfrm>
            <a:off x="6756400" y="4508500"/>
            <a:ext cx="812800" cy="1860550"/>
            <a:chOff x="3296" y="2840"/>
            <a:chExt cx="512" cy="1172"/>
          </a:xfrm>
        </p:grpSpPr>
        <p:sp>
          <p:nvSpPr>
            <p:cNvPr id="116773" name="Rectangle 35" descr="80%">
              <a:extLst>
                <a:ext uri="{FF2B5EF4-FFF2-40B4-BE49-F238E27FC236}">
                  <a16:creationId xmlns:a16="http://schemas.microsoft.com/office/drawing/2014/main" xmlns="" id="{83118211-48A0-4E89-9262-F6BEBAB3F1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4" y="3208"/>
              <a:ext cx="504" cy="560"/>
            </a:xfrm>
            <a:prstGeom prst="rect">
              <a:avLst/>
            </a:prstGeom>
            <a:pattFill prst="pct80">
              <a:fgClr>
                <a:schemeClr val="accent1"/>
              </a:fgClr>
              <a:bgClr>
                <a:srgbClr val="FFFFFF"/>
              </a:bgClr>
            </a:patt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74" name="Rectangle 36">
              <a:extLst>
                <a:ext uri="{FF2B5EF4-FFF2-40B4-BE49-F238E27FC236}">
                  <a16:creationId xmlns:a16="http://schemas.microsoft.com/office/drawing/2014/main" xmlns="" id="{CE8FFFE5-15CE-4FD7-B1F8-3E137C82CE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3" y="3172"/>
              <a:ext cx="216" cy="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chemeClr val="bg1"/>
                  </a:solidFill>
                  <a:latin typeface="Verdana" panose="020B0604030504040204" pitchFamily="34" charset="0"/>
                </a:rPr>
                <a:t>c</a:t>
              </a:r>
            </a:p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chemeClr val="bg1"/>
                  </a:solidFill>
                  <a:latin typeface="Verdana" panose="020B0604030504040204" pitchFamily="34" charset="0"/>
                </a:rPr>
                <a:t>b</a:t>
              </a:r>
            </a:p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chemeClr val="bg1"/>
                  </a:solidFill>
                  <a:latin typeface="Verdana" panose="020B0604030504040204" pitchFamily="34" charset="0"/>
                </a:rPr>
                <a:t>a</a:t>
              </a:r>
            </a:p>
          </p:txBody>
        </p:sp>
        <p:sp>
          <p:nvSpPr>
            <p:cNvPr id="116775" name="Rectangle 37">
              <a:extLst>
                <a:ext uri="{FF2B5EF4-FFF2-40B4-BE49-F238E27FC236}">
                  <a16:creationId xmlns:a16="http://schemas.microsoft.com/office/drawing/2014/main" xmlns="" id="{A0973509-BD33-499E-99FD-37A4C0ABB9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6" y="2856"/>
              <a:ext cx="508" cy="115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76" name="Line 38">
              <a:extLst>
                <a:ext uri="{FF2B5EF4-FFF2-40B4-BE49-F238E27FC236}">
                  <a16:creationId xmlns:a16="http://schemas.microsoft.com/office/drawing/2014/main" xmlns="" id="{505B9DA6-580C-40D1-BE07-DFDE453DDD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4" y="3372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77" name="Line 39">
              <a:extLst>
                <a:ext uri="{FF2B5EF4-FFF2-40B4-BE49-F238E27FC236}">
                  <a16:creationId xmlns:a16="http://schemas.microsoft.com/office/drawing/2014/main" xmlns="" id="{FB182824-96FD-4421-968B-A1AA00776D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4" y="3580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78" name="Line 40">
              <a:extLst>
                <a:ext uri="{FF2B5EF4-FFF2-40B4-BE49-F238E27FC236}">
                  <a16:creationId xmlns:a16="http://schemas.microsoft.com/office/drawing/2014/main" xmlns="" id="{505D9745-F137-467E-9509-F6691314B5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8" y="3768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79" name="Line 41">
              <a:extLst>
                <a:ext uri="{FF2B5EF4-FFF2-40B4-BE49-F238E27FC236}">
                  <a16:creationId xmlns:a16="http://schemas.microsoft.com/office/drawing/2014/main" xmlns="" id="{FA956FB1-E205-4DFC-A9E4-ED65CB9C1D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96" y="3208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80" name="Line 42">
              <a:extLst>
                <a:ext uri="{FF2B5EF4-FFF2-40B4-BE49-F238E27FC236}">
                  <a16:creationId xmlns:a16="http://schemas.microsoft.com/office/drawing/2014/main" xmlns="" id="{0A974C47-71FE-4169-9F75-841F034674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8" y="2840"/>
              <a:ext cx="492" cy="0"/>
            </a:xfrm>
            <a:prstGeom prst="line">
              <a:avLst/>
            </a:prstGeom>
            <a:noFill/>
            <a:ln w="1016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81" name="Arc 43">
              <a:extLst>
                <a:ext uri="{FF2B5EF4-FFF2-40B4-BE49-F238E27FC236}">
                  <a16:creationId xmlns:a16="http://schemas.microsoft.com/office/drawing/2014/main" xmlns="" id="{277045FF-11B1-4FC3-9649-E99472920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0" y="2849"/>
              <a:ext cx="176" cy="320"/>
            </a:xfrm>
            <a:custGeom>
              <a:avLst/>
              <a:gdLst>
                <a:gd name="T0" fmla="*/ 0 w 21600"/>
                <a:gd name="T1" fmla="*/ 0 h 21600"/>
                <a:gd name="T2" fmla="*/ 176 w 21600"/>
                <a:gd name="T3" fmla="*/ 320 h 21600"/>
                <a:gd name="T4" fmla="*/ 0 w 21600"/>
                <a:gd name="T5" fmla="*/ 32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5400" cap="rnd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</p:grpSp>
      <p:sp>
        <p:nvSpPr>
          <p:cNvPr id="1091628" name="Text Box 44">
            <a:extLst>
              <a:ext uri="{FF2B5EF4-FFF2-40B4-BE49-F238E27FC236}">
                <a16:creationId xmlns:a16="http://schemas.microsoft.com/office/drawing/2014/main" xmlns="" id="{FAD17F5A-5417-4101-8044-979FF2DDCA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6771" y="5118544"/>
            <a:ext cx="1017587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sz="2000" dirty="0">
                <a:solidFill>
                  <a:srgbClr val="FF0000"/>
                </a:solidFill>
                <a:latin typeface="Verdana" panose="020B0604030504040204" pitchFamily="34" charset="0"/>
              </a:rPr>
              <a:t>push c</a:t>
            </a:r>
          </a:p>
          <a:p>
            <a:pPr latinLnBrk="0">
              <a:lnSpc>
                <a:spcPct val="100000"/>
              </a:lnSpc>
            </a:pPr>
            <a:r>
              <a:rPr kumimoji="0" lang="en-US" altLang="en-US" sz="2000" dirty="0">
                <a:solidFill>
                  <a:srgbClr val="FF0000"/>
                </a:solidFill>
                <a:latin typeface="Verdana" panose="020B0604030504040204" pitchFamily="34" charset="0"/>
              </a:rPr>
              <a:t>  </a:t>
            </a:r>
            <a:r>
              <a:rPr kumimoji="0" lang="en-US" altLang="en-US" sz="2000" dirty="0">
                <a:solidFill>
                  <a:srgbClr val="FF0000"/>
                </a:solidFill>
                <a:latin typeface="Verdana" panose="020B0604030504040204" pitchFamily="34" charset="0"/>
                <a:sym typeface="Wingdings" panose="05000000000000000000" pitchFamily="2" charset="2"/>
              </a:rPr>
              <a:t></a:t>
            </a:r>
            <a:endParaRPr kumimoji="0" lang="en-US" altLang="en-US" sz="2000" dirty="0">
              <a:solidFill>
                <a:srgbClr val="FF0000"/>
              </a:solidFill>
              <a:latin typeface="Verdana" panose="020B0604030504040204" pitchFamily="34" charset="0"/>
            </a:endParaRPr>
          </a:p>
        </p:txBody>
      </p:sp>
      <p:grpSp>
        <p:nvGrpSpPr>
          <p:cNvPr id="6" name="Group 45">
            <a:extLst>
              <a:ext uri="{FF2B5EF4-FFF2-40B4-BE49-F238E27FC236}">
                <a16:creationId xmlns:a16="http://schemas.microsoft.com/office/drawing/2014/main" xmlns="" id="{AF2AE114-E593-4F82-BD94-255252EBE82B}"/>
              </a:ext>
            </a:extLst>
          </p:cNvPr>
          <p:cNvGrpSpPr>
            <a:grpSpLocks/>
          </p:cNvGrpSpPr>
          <p:nvPr/>
        </p:nvGrpSpPr>
        <p:grpSpPr bwMode="auto">
          <a:xfrm>
            <a:off x="8991600" y="4508500"/>
            <a:ext cx="812800" cy="1860550"/>
            <a:chOff x="4704" y="2840"/>
            <a:chExt cx="512" cy="1172"/>
          </a:xfrm>
        </p:grpSpPr>
        <p:sp>
          <p:nvSpPr>
            <p:cNvPr id="116784" name="Rectangle 46" descr="80%">
              <a:extLst>
                <a:ext uri="{FF2B5EF4-FFF2-40B4-BE49-F238E27FC236}">
                  <a16:creationId xmlns:a16="http://schemas.microsoft.com/office/drawing/2014/main" xmlns="" id="{E00FE6F7-EB5F-46DE-821D-CA3280FD81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" y="3376"/>
              <a:ext cx="504" cy="392"/>
            </a:xfrm>
            <a:prstGeom prst="rect">
              <a:avLst/>
            </a:prstGeom>
            <a:pattFill prst="pct80">
              <a:fgClr>
                <a:schemeClr val="accent1"/>
              </a:fgClr>
              <a:bgClr>
                <a:srgbClr val="FFFFFF"/>
              </a:bgClr>
            </a:patt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85" name="Rectangle 47">
              <a:extLst>
                <a:ext uri="{FF2B5EF4-FFF2-40B4-BE49-F238E27FC236}">
                  <a16:creationId xmlns:a16="http://schemas.microsoft.com/office/drawing/2014/main" xmlns="" id="{711F6CA7-E6BD-4F88-AE5A-D40D3DFF0A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1" y="3172"/>
              <a:ext cx="216" cy="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2000">
                <a:latin typeface="Verdana" panose="020B0604030504040204" pitchFamily="34" charset="0"/>
              </a:endParaRPr>
            </a:p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chemeClr val="bg1"/>
                  </a:solidFill>
                  <a:latin typeface="Verdana" panose="020B0604030504040204" pitchFamily="34" charset="0"/>
                </a:rPr>
                <a:t>b</a:t>
              </a:r>
            </a:p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chemeClr val="bg1"/>
                  </a:solidFill>
                  <a:latin typeface="Verdana" panose="020B0604030504040204" pitchFamily="34" charset="0"/>
                </a:rPr>
                <a:t>a</a:t>
              </a:r>
            </a:p>
          </p:txBody>
        </p:sp>
        <p:sp>
          <p:nvSpPr>
            <p:cNvPr id="116786" name="Rectangle 48">
              <a:extLst>
                <a:ext uri="{FF2B5EF4-FFF2-40B4-BE49-F238E27FC236}">
                  <a16:creationId xmlns:a16="http://schemas.microsoft.com/office/drawing/2014/main" xmlns="" id="{95E3A7FC-180A-41FA-9D8F-A7211EB3D8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856"/>
              <a:ext cx="508" cy="115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6787" name="Line 49">
              <a:extLst>
                <a:ext uri="{FF2B5EF4-FFF2-40B4-BE49-F238E27FC236}">
                  <a16:creationId xmlns:a16="http://schemas.microsoft.com/office/drawing/2014/main" xmlns="" id="{60AE84C9-57F0-4A23-A13D-9DFFCC953E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12" y="3372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88" name="Line 50">
              <a:extLst>
                <a:ext uri="{FF2B5EF4-FFF2-40B4-BE49-F238E27FC236}">
                  <a16:creationId xmlns:a16="http://schemas.microsoft.com/office/drawing/2014/main" xmlns="" id="{9938C04B-8C53-4488-8F7F-799EA0F4B1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12" y="3580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89" name="Line 51">
              <a:extLst>
                <a:ext uri="{FF2B5EF4-FFF2-40B4-BE49-F238E27FC236}">
                  <a16:creationId xmlns:a16="http://schemas.microsoft.com/office/drawing/2014/main" xmlns="" id="{015456D9-E6D7-4098-BA71-2C342DC844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16" y="3768"/>
              <a:ext cx="4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90" name="Line 52">
              <a:extLst>
                <a:ext uri="{FF2B5EF4-FFF2-40B4-BE49-F238E27FC236}">
                  <a16:creationId xmlns:a16="http://schemas.microsoft.com/office/drawing/2014/main" xmlns="" id="{BB47E432-DB0C-4016-88DE-A28B970CE9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16" y="2840"/>
              <a:ext cx="492" cy="0"/>
            </a:xfrm>
            <a:prstGeom prst="line">
              <a:avLst/>
            </a:prstGeom>
            <a:noFill/>
            <a:ln w="1016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91" name="Arc 53">
              <a:extLst>
                <a:ext uri="{FF2B5EF4-FFF2-40B4-BE49-F238E27FC236}">
                  <a16:creationId xmlns:a16="http://schemas.microsoft.com/office/drawing/2014/main" xmlns="" id="{96336B8A-B726-4EEA-AE89-7A9D6302D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3" y="2953"/>
              <a:ext cx="152" cy="336"/>
            </a:xfrm>
            <a:custGeom>
              <a:avLst/>
              <a:gdLst>
                <a:gd name="T0" fmla="*/ 0 w 21600"/>
                <a:gd name="T1" fmla="*/ 336 h 21600"/>
                <a:gd name="T2" fmla="*/ 151 w 21600"/>
                <a:gd name="T3" fmla="*/ 0 h 21600"/>
                <a:gd name="T4" fmla="*/ 152 w 21600"/>
                <a:gd name="T5" fmla="*/ 336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21600"/>
                  </a:moveTo>
                  <a:cubicBezTo>
                    <a:pt x="0" y="9726"/>
                    <a:pt x="9584" y="78"/>
                    <a:pt x="21458" y="0"/>
                  </a:cubicBezTo>
                </a:path>
                <a:path w="21600" h="21600" stroke="0" extrusionOk="0">
                  <a:moveTo>
                    <a:pt x="0" y="21600"/>
                  </a:moveTo>
                  <a:cubicBezTo>
                    <a:pt x="0" y="9726"/>
                    <a:pt x="9584" y="78"/>
                    <a:pt x="21458" y="0"/>
                  </a:cubicBezTo>
                  <a:lnTo>
                    <a:pt x="21600" y="21600"/>
                  </a:lnTo>
                  <a:close/>
                </a:path>
              </a:pathLst>
            </a:custGeom>
            <a:noFill/>
            <a:ln w="25400" cap="rnd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</p:grpSp>
      <p:sp>
        <p:nvSpPr>
          <p:cNvPr id="1091638" name="Text Box 54">
            <a:extLst>
              <a:ext uri="{FF2B5EF4-FFF2-40B4-BE49-F238E27FC236}">
                <a16:creationId xmlns:a16="http://schemas.microsoft.com/office/drawing/2014/main" xmlns="" id="{944BEE42-62E9-4610-84D0-954DDB1227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2613" y="5032375"/>
            <a:ext cx="660758" cy="707886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sz="2000">
                <a:solidFill>
                  <a:srgbClr val="FF0000"/>
                </a:solidFill>
                <a:latin typeface="Verdana" panose="020B0604030504040204" pitchFamily="34" charset="0"/>
              </a:rPr>
              <a:t>pop</a:t>
            </a:r>
          </a:p>
          <a:p>
            <a:pPr latinLnBrk="0">
              <a:lnSpc>
                <a:spcPct val="100000"/>
              </a:lnSpc>
            </a:pPr>
            <a:r>
              <a:rPr kumimoji="0" lang="en-US" altLang="en-US" sz="2000">
                <a:solidFill>
                  <a:srgbClr val="FF0000"/>
                </a:solidFill>
                <a:latin typeface="Verdana" panose="020B0604030504040204" pitchFamily="34" charset="0"/>
              </a:rPr>
              <a:t>  </a:t>
            </a:r>
            <a:r>
              <a:rPr kumimoji="0" lang="en-US" altLang="en-US" sz="2000">
                <a:solidFill>
                  <a:srgbClr val="FF0000"/>
                </a:solidFill>
                <a:latin typeface="Verdana" panose="020B0604030504040204" pitchFamily="34" charset="0"/>
                <a:sym typeface="Wingdings" panose="05000000000000000000" pitchFamily="2" charset="2"/>
              </a:rPr>
              <a:t></a:t>
            </a:r>
            <a:endParaRPr kumimoji="0" lang="en-US" altLang="en-US" sz="2000">
              <a:solidFill>
                <a:srgbClr val="FF0000"/>
              </a:solidFill>
              <a:latin typeface="Verdana" panose="020B060403050404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F6E11B89-7E39-43D4-9396-934E103DD4E8}"/>
              </a:ext>
            </a:extLst>
          </p:cNvPr>
          <p:cNvSpPr/>
          <p:nvPr/>
        </p:nvSpPr>
        <p:spPr>
          <a:xfrm>
            <a:off x="6721643" y="266381"/>
            <a:ext cx="506930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800" b="1" dirty="0">
                <a:solidFill>
                  <a:srgbClr val="FF0000"/>
                </a:solidFill>
                <a:latin typeface="Verdana" panose="020B0604030504040204" pitchFamily="34" charset="0"/>
              </a:rPr>
              <a:t>LIFO</a:t>
            </a:r>
            <a:r>
              <a:rPr lang="en-US" altLang="en-US" sz="2800" b="1" dirty="0">
                <a:solidFill>
                  <a:srgbClr val="3333FF"/>
                </a:solidFill>
                <a:latin typeface="Verdana" panose="020B0604030504040204" pitchFamily="34" charset="0"/>
              </a:rPr>
              <a:t> : Last In First Out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91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91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91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1617" grpId="0" autoUpdateAnimBg="0"/>
      <p:bldP spid="1091628" grpId="0" autoUpdateAnimBg="0"/>
      <p:bldP spid="1091638" grpId="0" animBg="1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xmlns="" id="{9816FD46-F891-4915-8DA1-F0F34FFE81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5580" y="0"/>
            <a:ext cx="6000635" cy="500062"/>
          </a:xfrm>
          <a:noFill/>
          <a:ln/>
        </p:spPr>
        <p:txBody>
          <a:bodyPr anchor="ctr">
            <a:normAutofit fontScale="90000"/>
          </a:bodyPr>
          <a:lstStyle/>
          <a:p>
            <a:r>
              <a:rPr lang="en-US" altLang="ko-KR" sz="2800" b="1" dirty="0">
                <a:latin typeface="Aharoni" panose="02010803020104030203" pitchFamily="2" charset="-79"/>
                <a:cs typeface="Aharoni" panose="02010803020104030203" pitchFamily="2" charset="-79"/>
              </a:rPr>
              <a:t>REGISTER  STACK  ORGANIZATION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xmlns="" id="{71108263-FDCF-4FF3-9A98-158B116475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76959" y="3187374"/>
            <a:ext cx="1731243" cy="286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85000"/>
              </a:lnSpc>
            </a:pPr>
            <a:r>
              <a:rPr lang="en-US" altLang="ko-KR" sz="1800" b="1" dirty="0">
                <a:solidFill>
                  <a:srgbClr val="990000"/>
                </a:solidFill>
                <a:latin typeface="Arial" panose="020B0604020202020204" pitchFamily="34" charset="0"/>
              </a:rPr>
              <a:t>Register Stack</a:t>
            </a:r>
          </a:p>
        </p:txBody>
      </p:sp>
      <p:sp>
        <p:nvSpPr>
          <p:cNvPr id="9220" name="Rectangle 4">
            <a:extLst>
              <a:ext uri="{FF2B5EF4-FFF2-40B4-BE49-F238E27FC236}">
                <a16:creationId xmlns:a16="http://schemas.microsoft.com/office/drawing/2014/main" xmlns="" id="{75051F95-9787-4408-AB0C-81978A51E4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0655" y="3660612"/>
            <a:ext cx="2398092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 b="1" u="sng" dirty="0">
                <a:solidFill>
                  <a:srgbClr val="3333FF"/>
                </a:solidFill>
                <a:latin typeface="Arial" panose="020B0604020202020204" pitchFamily="34" charset="0"/>
              </a:rPr>
              <a:t>Push, Pop </a:t>
            </a:r>
            <a:r>
              <a:rPr lang="en-US" altLang="ko-KR" sz="1800" u="sng" dirty="0">
                <a:latin typeface="Arial" panose="020B0604020202020204" pitchFamily="34" charset="0"/>
              </a:rPr>
              <a:t>operations</a:t>
            </a:r>
          </a:p>
        </p:txBody>
      </p:sp>
      <p:sp>
        <p:nvSpPr>
          <p:cNvPr id="9221" name="Rectangle 5">
            <a:extLst>
              <a:ext uri="{FF2B5EF4-FFF2-40B4-BE49-F238E27FC236}">
                <a16:creationId xmlns:a16="http://schemas.microsoft.com/office/drawing/2014/main" xmlns="" id="{5144C14E-0A95-4780-A0CB-3F17AF7B0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655" y="4187760"/>
            <a:ext cx="3642728" cy="266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400" dirty="0">
                <a:latin typeface="Arial" panose="020B0604020202020204" pitchFamily="34" charset="0"/>
              </a:rPr>
              <a:t>/*  Initially, SP = 0, EMPTY = 1, FULL = 0  */</a:t>
            </a:r>
          </a:p>
        </p:txBody>
      </p:sp>
      <p:sp>
        <p:nvSpPr>
          <p:cNvPr id="9222" name="Rectangle 6">
            <a:extLst>
              <a:ext uri="{FF2B5EF4-FFF2-40B4-BE49-F238E27FC236}">
                <a16:creationId xmlns:a16="http://schemas.microsoft.com/office/drawing/2014/main" xmlns="" id="{AB621FBA-EC78-4429-9D3B-92768E6423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0111" y="4772386"/>
            <a:ext cx="769441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 b="1" u="sng" dirty="0">
                <a:solidFill>
                  <a:srgbClr val="FF0000"/>
                </a:solidFill>
                <a:latin typeface="Arial" panose="020B0604020202020204" pitchFamily="34" charset="0"/>
              </a:rPr>
              <a:t>PUSH</a:t>
            </a:r>
          </a:p>
        </p:txBody>
      </p:sp>
      <p:sp>
        <p:nvSpPr>
          <p:cNvPr id="9223" name="Rectangle 7">
            <a:extLst>
              <a:ext uri="{FF2B5EF4-FFF2-40B4-BE49-F238E27FC236}">
                <a16:creationId xmlns:a16="http://schemas.microsoft.com/office/drawing/2014/main" xmlns="" id="{E5A870BA-9D43-40F9-AC23-F402668C8A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1088" y="4791240"/>
            <a:ext cx="615553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 b="1" u="sng" dirty="0">
                <a:solidFill>
                  <a:srgbClr val="FF0000"/>
                </a:solidFill>
                <a:latin typeface="Arial" panose="020B0604020202020204" pitchFamily="34" charset="0"/>
              </a:rPr>
              <a:t>POP</a:t>
            </a:r>
          </a:p>
        </p:txBody>
      </p:sp>
      <p:sp>
        <p:nvSpPr>
          <p:cNvPr id="9225" name="Rectangle 9">
            <a:extLst>
              <a:ext uri="{FF2B5EF4-FFF2-40B4-BE49-F238E27FC236}">
                <a16:creationId xmlns:a16="http://schemas.microsoft.com/office/drawing/2014/main" xmlns="" id="{84920AA8-4187-451E-A46F-E50B35D9D6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325" y="5054764"/>
            <a:ext cx="5788025" cy="1087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vl="1" latinLnBrk="0">
              <a:lnSpc>
                <a:spcPct val="109000"/>
              </a:lnSpc>
              <a:spcBef>
                <a:spcPct val="11000"/>
              </a:spcBef>
            </a:pPr>
            <a:r>
              <a:rPr lang="en-US" altLang="ko-KR" sz="1400">
                <a:latin typeface="Arial" panose="020B0604020202020204" pitchFamily="34" charset="0"/>
              </a:rPr>
              <a:t>SP </a:t>
            </a:r>
            <a:r>
              <a:rPr lang="en-US" altLang="ko-KR" sz="1200">
                <a:latin typeface="Symbol" panose="05050102010706020507" pitchFamily="18" charset="2"/>
              </a:rPr>
              <a:t></a:t>
            </a:r>
            <a:r>
              <a:rPr lang="en-US" altLang="ko-KR" sz="1400">
                <a:latin typeface="Arial" panose="020B0604020202020204" pitchFamily="34" charset="0"/>
              </a:rPr>
              <a:t> SP + 1	                   DR </a:t>
            </a:r>
            <a:r>
              <a:rPr lang="en-US" altLang="ko-KR" sz="1200">
                <a:latin typeface="Symbol" panose="05050102010706020507" pitchFamily="18" charset="2"/>
              </a:rPr>
              <a:t></a:t>
            </a:r>
            <a:r>
              <a:rPr lang="en-US" altLang="ko-KR" sz="1400">
                <a:latin typeface="Arial" panose="020B0604020202020204" pitchFamily="34" charset="0"/>
              </a:rPr>
              <a:t> M[SP]</a:t>
            </a:r>
          </a:p>
          <a:p>
            <a:pPr lvl="1" latinLnBrk="0">
              <a:lnSpc>
                <a:spcPct val="109000"/>
              </a:lnSpc>
              <a:spcBef>
                <a:spcPct val="11000"/>
              </a:spcBef>
            </a:pPr>
            <a:r>
              <a:rPr lang="en-US" altLang="ko-KR" sz="1400">
                <a:latin typeface="Arial" panose="020B0604020202020204" pitchFamily="34" charset="0"/>
              </a:rPr>
              <a:t>M[SP] </a:t>
            </a:r>
            <a:r>
              <a:rPr lang="en-US" altLang="ko-KR" sz="1200">
                <a:latin typeface="Symbol" panose="05050102010706020507" pitchFamily="18" charset="2"/>
              </a:rPr>
              <a:t></a:t>
            </a:r>
            <a:r>
              <a:rPr lang="en-US" altLang="ko-KR" sz="1400">
                <a:latin typeface="Arial" panose="020B0604020202020204" pitchFamily="34" charset="0"/>
              </a:rPr>
              <a:t> DR	                   SP </a:t>
            </a:r>
            <a:r>
              <a:rPr lang="en-US" altLang="ko-KR" sz="1200">
                <a:latin typeface="Symbol" panose="05050102010706020507" pitchFamily="18" charset="2"/>
              </a:rPr>
              <a:t></a:t>
            </a:r>
            <a:r>
              <a:rPr lang="en-US" altLang="ko-KR" sz="1400">
                <a:latin typeface="Arial" panose="020B0604020202020204" pitchFamily="34" charset="0"/>
              </a:rPr>
              <a:t> SP </a:t>
            </a:r>
            <a:r>
              <a:rPr lang="en-US" altLang="ko-KR" sz="1400">
                <a:latin typeface="Arial" panose="020B0604020202020204" pitchFamily="34" charset="0"/>
                <a:sym typeface="Symbol" panose="05050102010706020507" pitchFamily="18" charset="2"/>
              </a:rPr>
              <a:t></a:t>
            </a:r>
            <a:r>
              <a:rPr lang="en-US" altLang="ko-KR" sz="1400">
                <a:latin typeface="Arial" panose="020B0604020202020204" pitchFamily="34" charset="0"/>
              </a:rPr>
              <a:t> 1</a:t>
            </a:r>
          </a:p>
          <a:p>
            <a:pPr lvl="1" latinLnBrk="0">
              <a:lnSpc>
                <a:spcPct val="109000"/>
              </a:lnSpc>
              <a:spcBef>
                <a:spcPct val="11000"/>
              </a:spcBef>
            </a:pPr>
            <a:r>
              <a:rPr lang="en-US" altLang="ko-KR" sz="1400">
                <a:latin typeface="Arial" panose="020B0604020202020204" pitchFamily="34" charset="0"/>
              </a:rPr>
              <a:t>If (SP = 0) then (FULL </a:t>
            </a:r>
            <a:r>
              <a:rPr lang="en-US" altLang="ko-KR" sz="1200">
                <a:latin typeface="Symbol" panose="05050102010706020507" pitchFamily="18" charset="2"/>
              </a:rPr>
              <a:t></a:t>
            </a:r>
            <a:r>
              <a:rPr lang="en-US" altLang="ko-KR" sz="1400">
                <a:latin typeface="Arial" panose="020B0604020202020204" pitchFamily="34" charset="0"/>
              </a:rPr>
              <a:t> 1)	    If (SP = 0) then (EMPTY </a:t>
            </a:r>
            <a:r>
              <a:rPr lang="en-US" altLang="ko-KR" sz="1200">
                <a:latin typeface="Symbol" panose="05050102010706020507" pitchFamily="18" charset="2"/>
              </a:rPr>
              <a:t></a:t>
            </a:r>
            <a:r>
              <a:rPr lang="en-US" altLang="ko-KR" sz="1400">
                <a:latin typeface="Arial" panose="020B0604020202020204" pitchFamily="34" charset="0"/>
              </a:rPr>
              <a:t> 1)</a:t>
            </a:r>
          </a:p>
          <a:p>
            <a:pPr lvl="1" latinLnBrk="0">
              <a:lnSpc>
                <a:spcPct val="109000"/>
              </a:lnSpc>
              <a:spcBef>
                <a:spcPct val="11000"/>
              </a:spcBef>
            </a:pPr>
            <a:r>
              <a:rPr lang="en-US" altLang="ko-KR" sz="1400">
                <a:latin typeface="Arial" panose="020B0604020202020204" pitchFamily="34" charset="0"/>
              </a:rPr>
              <a:t>EMPTY </a:t>
            </a:r>
            <a:r>
              <a:rPr lang="en-US" altLang="ko-KR" sz="1200">
                <a:latin typeface="Symbol" panose="05050102010706020507" pitchFamily="18" charset="2"/>
              </a:rPr>
              <a:t></a:t>
            </a:r>
            <a:r>
              <a:rPr lang="en-US" altLang="ko-KR" sz="1400">
                <a:latin typeface="Arial" panose="020B0604020202020204" pitchFamily="34" charset="0"/>
              </a:rPr>
              <a:t> 0 	                   FULL </a:t>
            </a:r>
            <a:r>
              <a:rPr lang="en-US" altLang="ko-KR" sz="1200">
                <a:latin typeface="Symbol" panose="05050102010706020507" pitchFamily="18" charset="2"/>
              </a:rPr>
              <a:t></a:t>
            </a:r>
            <a:r>
              <a:rPr lang="en-US" altLang="ko-KR" sz="1400">
                <a:latin typeface="Arial" panose="020B0604020202020204" pitchFamily="34" charset="0"/>
              </a:rPr>
              <a:t> 0</a:t>
            </a:r>
          </a:p>
        </p:txBody>
      </p:sp>
      <p:sp>
        <p:nvSpPr>
          <p:cNvPr id="9226" name="Rectangle 10">
            <a:extLst>
              <a:ext uri="{FF2B5EF4-FFF2-40B4-BE49-F238E27FC236}">
                <a16:creationId xmlns:a16="http://schemas.microsoft.com/office/drawing/2014/main" xmlns="" id="{D337CE37-AA46-49BF-B288-84C8DD39F3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7947" y="1416313"/>
            <a:ext cx="8580104" cy="1751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 b="1" dirty="0">
                <a:solidFill>
                  <a:srgbClr val="FF0000"/>
                </a:solidFill>
                <a:latin typeface="Arial" panose="020B0604020202020204" pitchFamily="34" charset="0"/>
              </a:rPr>
              <a:t>Stack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     - Very useful feature for nested subroutines, nested interrupt services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     - Also efficient for arithmetic expression evaluation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     - Storage which can be accessed in LIFO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     - Pointer:  SP (stack Pointer)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     - Only PUSH and POP operations are applicable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871FD0B9-54F8-4642-B6B5-B5CC159E04FD}"/>
              </a:ext>
            </a:extLst>
          </p:cNvPr>
          <p:cNvGrpSpPr/>
          <p:nvPr/>
        </p:nvGrpSpPr>
        <p:grpSpPr>
          <a:xfrm>
            <a:off x="8283117" y="3575983"/>
            <a:ext cx="3796572" cy="2544559"/>
            <a:chOff x="6105526" y="2293938"/>
            <a:chExt cx="3796572" cy="2544559"/>
          </a:xfrm>
        </p:grpSpPr>
        <p:sp>
          <p:nvSpPr>
            <p:cNvPr id="9227" name="Rectangle 11">
              <a:extLst>
                <a:ext uri="{FF2B5EF4-FFF2-40B4-BE49-F238E27FC236}">
                  <a16:creationId xmlns:a16="http://schemas.microsoft.com/office/drawing/2014/main" xmlns="" id="{40EA9590-9915-4917-9D63-536A0D77F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5" y="2536826"/>
              <a:ext cx="1290638" cy="1928813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8" name="Line 12">
              <a:extLst>
                <a:ext uri="{FF2B5EF4-FFF2-40B4-BE49-F238E27FC236}">
                  <a16:creationId xmlns:a16="http://schemas.microsoft.com/office/drawing/2014/main" xmlns="" id="{7156E980-47D9-41E0-A58F-9692DE38C7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0525" y="4292600"/>
              <a:ext cx="129063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9" name="Line 13">
              <a:extLst>
                <a:ext uri="{FF2B5EF4-FFF2-40B4-BE49-F238E27FC236}">
                  <a16:creationId xmlns:a16="http://schemas.microsoft.com/office/drawing/2014/main" xmlns="" id="{E660DD1F-A1DC-4472-B7CB-4F039981D0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0525" y="4105275"/>
              <a:ext cx="129063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0" name="Line 14">
              <a:extLst>
                <a:ext uri="{FF2B5EF4-FFF2-40B4-BE49-F238E27FC236}">
                  <a16:creationId xmlns:a16="http://schemas.microsoft.com/office/drawing/2014/main" xmlns="" id="{8C6904A3-87EE-4879-8334-C2C1D13B5A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0525" y="3916363"/>
              <a:ext cx="129063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1" name="Line 15">
              <a:extLst>
                <a:ext uri="{FF2B5EF4-FFF2-40B4-BE49-F238E27FC236}">
                  <a16:creationId xmlns:a16="http://schemas.microsoft.com/office/drawing/2014/main" xmlns="" id="{B3CB845A-7E7C-45D0-8A4E-832CCC2E4B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0525" y="3725863"/>
              <a:ext cx="129063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2" name="Line 16">
              <a:extLst>
                <a:ext uri="{FF2B5EF4-FFF2-40B4-BE49-F238E27FC236}">
                  <a16:creationId xmlns:a16="http://schemas.microsoft.com/office/drawing/2014/main" xmlns="" id="{F869EB47-A2D7-47DC-9F67-D1D7C92E4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0525" y="3538538"/>
              <a:ext cx="129063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3" name="Line 17">
              <a:extLst>
                <a:ext uri="{FF2B5EF4-FFF2-40B4-BE49-F238E27FC236}">
                  <a16:creationId xmlns:a16="http://schemas.microsoft.com/office/drawing/2014/main" xmlns="" id="{9770FAFD-F815-4479-BA11-5C10BD5815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10525" y="2717800"/>
              <a:ext cx="129063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4" name="Rectangle 18">
              <a:extLst>
                <a:ext uri="{FF2B5EF4-FFF2-40B4-BE49-F238E27FC236}">
                  <a16:creationId xmlns:a16="http://schemas.microsoft.com/office/drawing/2014/main" xmlns="" id="{DFB21DCD-1F03-4A30-A03C-215A5FACA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2013" y="4098925"/>
              <a:ext cx="285336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9235" name="Rectangle 19">
              <a:extLst>
                <a:ext uri="{FF2B5EF4-FFF2-40B4-BE49-F238E27FC236}">
                  <a16:creationId xmlns:a16="http://schemas.microsoft.com/office/drawing/2014/main" xmlns="" id="{5AA3A664-22A3-47D9-9902-B7D917BD5B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2013" y="3902075"/>
              <a:ext cx="285336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9236" name="Rectangle 20">
              <a:extLst>
                <a:ext uri="{FF2B5EF4-FFF2-40B4-BE49-F238E27FC236}">
                  <a16:creationId xmlns:a16="http://schemas.microsoft.com/office/drawing/2014/main" xmlns="" id="{9360AF25-79A8-46ED-A47C-67C3AC0F27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2014" y="3716338"/>
              <a:ext cx="293351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C</a:t>
              </a:r>
            </a:p>
          </p:txBody>
        </p:sp>
        <p:sp>
          <p:nvSpPr>
            <p:cNvPr id="9237" name="Rectangle 21">
              <a:extLst>
                <a:ext uri="{FF2B5EF4-FFF2-40B4-BE49-F238E27FC236}">
                  <a16:creationId xmlns:a16="http://schemas.microsoft.com/office/drawing/2014/main" xmlns="" id="{E48D22C7-2631-47F8-B21C-2E8636147A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2589" y="4284663"/>
              <a:ext cx="267703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0</a:t>
              </a:r>
            </a:p>
          </p:txBody>
        </p:sp>
        <p:sp>
          <p:nvSpPr>
            <p:cNvPr id="9238" name="Rectangle 22">
              <a:extLst>
                <a:ext uri="{FF2B5EF4-FFF2-40B4-BE49-F238E27FC236}">
                  <a16:creationId xmlns:a16="http://schemas.microsoft.com/office/drawing/2014/main" xmlns="" id="{E09FAF66-4492-43FC-92B6-42EFA1FEA0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2589" y="4098925"/>
              <a:ext cx="267703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1</a:t>
              </a:r>
            </a:p>
          </p:txBody>
        </p:sp>
        <p:sp>
          <p:nvSpPr>
            <p:cNvPr id="9239" name="Rectangle 23">
              <a:extLst>
                <a:ext uri="{FF2B5EF4-FFF2-40B4-BE49-F238E27FC236}">
                  <a16:creationId xmlns:a16="http://schemas.microsoft.com/office/drawing/2014/main" xmlns="" id="{9E2BE1D9-007F-4AC5-BC21-81039EDA94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2589" y="3902075"/>
              <a:ext cx="267703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2</a:t>
              </a:r>
            </a:p>
          </p:txBody>
        </p:sp>
        <p:sp>
          <p:nvSpPr>
            <p:cNvPr id="9240" name="Rectangle 24">
              <a:extLst>
                <a:ext uri="{FF2B5EF4-FFF2-40B4-BE49-F238E27FC236}">
                  <a16:creationId xmlns:a16="http://schemas.microsoft.com/office/drawing/2014/main" xmlns="" id="{99E07540-3F97-419D-AB4F-609AD17DD9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2589" y="3716338"/>
              <a:ext cx="267703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3</a:t>
              </a:r>
            </a:p>
          </p:txBody>
        </p:sp>
        <p:sp>
          <p:nvSpPr>
            <p:cNvPr id="9241" name="Rectangle 25">
              <a:extLst>
                <a:ext uri="{FF2B5EF4-FFF2-40B4-BE49-F238E27FC236}">
                  <a16:creationId xmlns:a16="http://schemas.microsoft.com/office/drawing/2014/main" xmlns="" id="{72649384-775C-4BB5-9313-B92D93B56A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2589" y="3530600"/>
              <a:ext cx="267703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4</a:t>
              </a:r>
            </a:p>
          </p:txBody>
        </p:sp>
        <p:sp>
          <p:nvSpPr>
            <p:cNvPr id="9242" name="Rectangle 26">
              <a:extLst>
                <a:ext uri="{FF2B5EF4-FFF2-40B4-BE49-F238E27FC236}">
                  <a16:creationId xmlns:a16="http://schemas.microsoft.com/office/drawing/2014/main" xmlns="" id="{5CA9FA68-E1E0-4728-BE96-4DBCD159B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99575" y="2533650"/>
              <a:ext cx="352662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63</a:t>
              </a:r>
            </a:p>
          </p:txBody>
        </p:sp>
        <p:sp>
          <p:nvSpPr>
            <p:cNvPr id="9243" name="Rectangle 27">
              <a:extLst>
                <a:ext uri="{FF2B5EF4-FFF2-40B4-BE49-F238E27FC236}">
                  <a16:creationId xmlns:a16="http://schemas.microsoft.com/office/drawing/2014/main" xmlns="" id="{446DD7C8-B247-450E-9EF2-7444B16DD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6700" y="2297113"/>
              <a:ext cx="745398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Address</a:t>
              </a:r>
            </a:p>
          </p:txBody>
        </p:sp>
        <p:sp>
          <p:nvSpPr>
            <p:cNvPr id="9244" name="Rectangle 28">
              <a:extLst>
                <a:ext uri="{FF2B5EF4-FFF2-40B4-BE49-F238E27FC236}">
                  <a16:creationId xmlns:a16="http://schemas.microsoft.com/office/drawing/2014/main" xmlns="" id="{908201CE-8CFC-46F7-B122-0D4C088D19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8863" y="2865438"/>
              <a:ext cx="577082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 b="1" dirty="0">
                  <a:solidFill>
                    <a:srgbClr val="000000"/>
                  </a:solidFill>
                  <a:latin typeface="Arial" panose="020B0604020202020204" pitchFamily="34" charset="0"/>
                </a:rPr>
                <a:t>FULL</a:t>
              </a:r>
            </a:p>
          </p:txBody>
        </p:sp>
        <p:sp>
          <p:nvSpPr>
            <p:cNvPr id="9245" name="Rectangle 29">
              <a:extLst>
                <a:ext uri="{FF2B5EF4-FFF2-40B4-BE49-F238E27FC236}">
                  <a16:creationId xmlns:a16="http://schemas.microsoft.com/office/drawing/2014/main" xmlns="" id="{EF999043-C1DB-4661-A104-1079E9731F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6575" y="2865438"/>
              <a:ext cx="713338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 b="1" dirty="0">
                  <a:solidFill>
                    <a:srgbClr val="000000"/>
                  </a:solidFill>
                  <a:latin typeface="Arial" panose="020B0604020202020204" pitchFamily="34" charset="0"/>
                </a:rPr>
                <a:t>EMPTY</a:t>
              </a:r>
            </a:p>
          </p:txBody>
        </p:sp>
        <p:sp>
          <p:nvSpPr>
            <p:cNvPr id="9246" name="Rectangle 30">
              <a:extLst>
                <a:ext uri="{FF2B5EF4-FFF2-40B4-BE49-F238E27FC236}">
                  <a16:creationId xmlns:a16="http://schemas.microsoft.com/office/drawing/2014/main" xmlns="" id="{92071666-512D-4277-8419-D716936B3A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8600" y="3676650"/>
              <a:ext cx="387928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 b="1" dirty="0">
                  <a:solidFill>
                    <a:srgbClr val="000000"/>
                  </a:solidFill>
                  <a:latin typeface="Arial" panose="020B0604020202020204" pitchFamily="34" charset="0"/>
                </a:rPr>
                <a:t>SP</a:t>
              </a:r>
            </a:p>
          </p:txBody>
        </p:sp>
        <p:sp>
          <p:nvSpPr>
            <p:cNvPr id="9247" name="Rectangle 31">
              <a:extLst>
                <a:ext uri="{FF2B5EF4-FFF2-40B4-BE49-F238E27FC236}">
                  <a16:creationId xmlns:a16="http://schemas.microsoft.com/office/drawing/2014/main" xmlns="" id="{DC27E906-2B34-4C58-ADC2-E8BC6B316D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1913" y="3667126"/>
              <a:ext cx="773112" cy="231775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51" name="Rectangle 35">
              <a:extLst>
                <a:ext uri="{FF2B5EF4-FFF2-40B4-BE49-F238E27FC236}">
                  <a16:creationId xmlns:a16="http://schemas.microsoft.com/office/drawing/2014/main" xmlns="" id="{21AD3D0B-704C-49AE-A3BC-3F6C0D248F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24676" y="2876551"/>
              <a:ext cx="631825" cy="220663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52" name="Rectangle 36">
              <a:extLst>
                <a:ext uri="{FF2B5EF4-FFF2-40B4-BE49-F238E27FC236}">
                  <a16:creationId xmlns:a16="http://schemas.microsoft.com/office/drawing/2014/main" xmlns="" id="{6AAF47F5-D492-4CF7-8E1F-91F26083BD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5" y="4597400"/>
              <a:ext cx="1290638" cy="165100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53" name="Rectangle 37">
              <a:extLst>
                <a:ext uri="{FF2B5EF4-FFF2-40B4-BE49-F238E27FC236}">
                  <a16:creationId xmlns:a16="http://schemas.microsoft.com/office/drawing/2014/main" xmlns="" id="{729C54E9-1A9E-4866-BC8F-326489F12B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21688" y="4564063"/>
              <a:ext cx="403958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DR</a:t>
              </a:r>
            </a:p>
          </p:txBody>
        </p:sp>
        <p:sp>
          <p:nvSpPr>
            <p:cNvPr id="9254" name="Rectangle 38">
              <a:extLst>
                <a:ext uri="{FF2B5EF4-FFF2-40B4-BE49-F238E27FC236}">
                  <a16:creationId xmlns:a16="http://schemas.microsoft.com/office/drawing/2014/main" xmlns="" id="{7201B84A-23B7-491D-BFE8-4D9C074A31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84938" y="2593975"/>
              <a:ext cx="620364" cy="305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400">
                  <a:latin typeface="Arial" panose="020B0604020202020204" pitchFamily="34" charset="0"/>
                </a:rPr>
                <a:t>Flags</a:t>
              </a:r>
            </a:p>
          </p:txBody>
        </p:sp>
        <p:sp>
          <p:nvSpPr>
            <p:cNvPr id="9255" name="Rectangle 39">
              <a:extLst>
                <a:ext uri="{FF2B5EF4-FFF2-40B4-BE49-F238E27FC236}">
                  <a16:creationId xmlns:a16="http://schemas.microsoft.com/office/drawing/2014/main" xmlns="" id="{30EB4972-37F5-4F66-BF3C-2873371D0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8864" y="3424238"/>
              <a:ext cx="1227901" cy="305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400">
                  <a:latin typeface="Arial" panose="020B0604020202020204" pitchFamily="34" charset="0"/>
                </a:rPr>
                <a:t>Stack pointer</a:t>
              </a:r>
            </a:p>
          </p:txBody>
        </p:sp>
        <p:sp>
          <p:nvSpPr>
            <p:cNvPr id="9256" name="Rectangle 40">
              <a:extLst>
                <a:ext uri="{FF2B5EF4-FFF2-40B4-BE49-F238E27FC236}">
                  <a16:creationId xmlns:a16="http://schemas.microsoft.com/office/drawing/2014/main" xmlns="" id="{EEAEB485-8278-4B4A-BDAD-05FE0A0E52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7158" y="2293938"/>
              <a:ext cx="639600" cy="305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algn="ctr" latinLnBrk="0"/>
              <a:r>
                <a:rPr lang="en-US" altLang="ko-KR" sz="1400" b="1" dirty="0">
                  <a:solidFill>
                    <a:srgbClr val="FF0000"/>
                  </a:solidFill>
                  <a:latin typeface="Arial" panose="020B0604020202020204" pitchFamily="34" charset="0"/>
                </a:rPr>
                <a:t>stack</a:t>
              </a:r>
            </a:p>
          </p:txBody>
        </p:sp>
        <p:sp>
          <p:nvSpPr>
            <p:cNvPr id="9257" name="Line 41">
              <a:extLst>
                <a:ext uri="{FF2B5EF4-FFF2-40B4-BE49-F238E27FC236}">
                  <a16:creationId xmlns:a16="http://schemas.microsoft.com/office/drawing/2014/main" xmlns="" id="{CEEFF58B-1D9C-48FA-9C28-35333559E5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775825" y="3654425"/>
              <a:ext cx="0" cy="77628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60" name="Rectangle 44">
              <a:extLst>
                <a:ext uri="{FF2B5EF4-FFF2-40B4-BE49-F238E27FC236}">
                  <a16:creationId xmlns:a16="http://schemas.microsoft.com/office/drawing/2014/main" xmlns="" id="{FC8C84C5-E6B6-48CA-ADF5-701A41DE5C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05526" y="2876551"/>
              <a:ext cx="631825" cy="220663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64" name="Line 48">
              <a:extLst>
                <a:ext uri="{FF2B5EF4-FFF2-40B4-BE49-F238E27FC236}">
                  <a16:creationId xmlns:a16="http://schemas.microsoft.com/office/drawing/2014/main" xmlns="" id="{1705DA32-AF26-48AB-898F-482E18D67C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91375" y="3771900"/>
              <a:ext cx="8001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9265" name="Text Box 49">
              <a:extLst>
                <a:ext uri="{FF2B5EF4-FFF2-40B4-BE49-F238E27FC236}">
                  <a16:creationId xmlns:a16="http://schemas.microsoft.com/office/drawing/2014/main" xmlns="" id="{76AB8F71-1FA3-48D3-9366-86C1C40382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87372" y="3886201"/>
              <a:ext cx="61266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algn="ctr" latinLnBrk="0"/>
              <a:r>
                <a:rPr lang="en-US" altLang="ko-KR" sz="1400">
                  <a:latin typeface="Arial" panose="020B0604020202020204" pitchFamily="34" charset="0"/>
                </a:rPr>
                <a:t>6 bits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E18E166-DD53-486A-8452-B5BEDFEE5692}"/>
              </a:ext>
            </a:extLst>
          </p:cNvPr>
          <p:cNvSpPr/>
          <p:nvPr/>
        </p:nvSpPr>
        <p:spPr>
          <a:xfrm>
            <a:off x="497141" y="505782"/>
            <a:ext cx="114702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3333FF"/>
                </a:solidFill>
                <a:latin typeface="Arial Rounded MT Bold" panose="020F0704030504030204" pitchFamily="34" charset="0"/>
              </a:rPr>
              <a:t>A register stack is a memory space that uses memory words or registers to store temporary information during program execution.</a:t>
            </a:r>
          </a:p>
        </p:txBody>
      </p:sp>
      <p:sp>
        <p:nvSpPr>
          <p:cNvPr id="43" name="Rectangle 3">
            <a:extLst>
              <a:ext uri="{FF2B5EF4-FFF2-40B4-BE49-F238E27FC236}">
                <a16:creationId xmlns:a16="http://schemas.microsoft.com/office/drawing/2014/main" xmlns="" id="{EE032630-F49D-469C-8B25-5292CF66E5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96748" y="2433395"/>
            <a:ext cx="1778372" cy="286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85000"/>
              </a:lnSpc>
            </a:pPr>
            <a:r>
              <a:rPr lang="en-US" altLang="ko-KR" sz="1800" b="1" dirty="0">
                <a:solidFill>
                  <a:srgbClr val="0070C0"/>
                </a:solidFill>
                <a:latin typeface="Arial" panose="020B0604020202020204" pitchFamily="34" charset="0"/>
              </a:rPr>
              <a:t>64 Word Stack</a:t>
            </a: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xmlns="" id="{E9750EB0-F696-44BC-B97F-D9AB3758FC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2432" y="118458"/>
            <a:ext cx="6528879" cy="574675"/>
          </a:xfrm>
          <a:noFill/>
          <a:ln/>
        </p:spPr>
        <p:txBody>
          <a:bodyPr anchor="ctr"/>
          <a:lstStyle/>
          <a:p>
            <a:r>
              <a:rPr lang="en-US" altLang="ko-KR" sz="28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MEMORY  STACK  ORGANIZATION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xmlns="" id="{4E0EB1AB-218C-42BB-8FE5-248F13E7BE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8139" y="4976813"/>
            <a:ext cx="34925" cy="131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245" name="Rectangle 5">
            <a:extLst>
              <a:ext uri="{FF2B5EF4-FFF2-40B4-BE49-F238E27FC236}">
                <a16:creationId xmlns:a16="http://schemas.microsoft.com/office/drawing/2014/main" xmlns="" id="{6A835663-3890-45F5-811F-DF728FF6FC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3508" y="3476039"/>
            <a:ext cx="3016579" cy="621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96000"/>
              </a:lnSpc>
            </a:pPr>
            <a:r>
              <a:rPr lang="en-US" altLang="ko-KR" sz="1800" b="1" dirty="0">
                <a:solidFill>
                  <a:srgbClr val="FF0000"/>
                </a:solidFill>
                <a:latin typeface="Arial" panose="020B0604020202020204" pitchFamily="34" charset="0"/>
              </a:rPr>
              <a:t>- PUSH:  </a:t>
            </a:r>
            <a:r>
              <a:rPr lang="en-US" altLang="ko-KR" sz="1800" dirty="0">
                <a:latin typeface="Arial" panose="020B0604020202020204" pitchFamily="34" charset="0"/>
              </a:rPr>
              <a:t>SP </a:t>
            </a:r>
            <a:r>
              <a:rPr lang="en-US" altLang="ko-KR" sz="1800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SP - 1</a:t>
            </a:r>
          </a:p>
          <a:p>
            <a:pPr lvl="1" latinLnBrk="0">
              <a:lnSpc>
                <a:spcPct val="96000"/>
              </a:lnSpc>
            </a:pPr>
            <a:r>
              <a:rPr lang="en-US" altLang="ko-KR" sz="1800" dirty="0">
                <a:latin typeface="Arial" panose="020B0604020202020204" pitchFamily="34" charset="0"/>
              </a:rPr>
              <a:t>      M[SP] </a:t>
            </a:r>
            <a:r>
              <a:rPr lang="en-US" altLang="ko-KR" sz="1800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DR</a:t>
            </a:r>
          </a:p>
        </p:txBody>
      </p:sp>
      <p:sp>
        <p:nvSpPr>
          <p:cNvPr id="10246" name="Rectangle 6">
            <a:extLst>
              <a:ext uri="{FF2B5EF4-FFF2-40B4-BE49-F238E27FC236}">
                <a16:creationId xmlns:a16="http://schemas.microsoft.com/office/drawing/2014/main" xmlns="" id="{F0ED89D6-B29E-42FD-9E57-6C7D90F935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387" y="1710660"/>
            <a:ext cx="5923174" cy="366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 b="1" dirty="0">
                <a:solidFill>
                  <a:srgbClr val="FF0000"/>
                </a:solidFill>
                <a:latin typeface="Arial" panose="020B0604020202020204" pitchFamily="34" charset="0"/>
              </a:rPr>
              <a:t>Memory with Program, Data, and Stack Segments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E595F4CA-A4D4-496C-844D-6BF300C2E528}"/>
              </a:ext>
            </a:extLst>
          </p:cNvPr>
          <p:cNvGrpSpPr/>
          <p:nvPr/>
        </p:nvGrpSpPr>
        <p:grpSpPr>
          <a:xfrm>
            <a:off x="7588870" y="1360304"/>
            <a:ext cx="4678544" cy="4381597"/>
            <a:chOff x="6437313" y="909638"/>
            <a:chExt cx="3804712" cy="3286958"/>
          </a:xfrm>
        </p:grpSpPr>
        <p:sp>
          <p:nvSpPr>
            <p:cNvPr id="10249" name="Rectangle 9">
              <a:extLst>
                <a:ext uri="{FF2B5EF4-FFF2-40B4-BE49-F238E27FC236}">
                  <a16:creationId xmlns:a16="http://schemas.microsoft.com/office/drawing/2014/main" xmlns="" id="{657522B8-228B-4081-88E3-2061995C29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43864" y="909638"/>
              <a:ext cx="1157287" cy="2863850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50" name="Line 10">
              <a:extLst>
                <a:ext uri="{FF2B5EF4-FFF2-40B4-BE49-F238E27FC236}">
                  <a16:creationId xmlns:a16="http://schemas.microsoft.com/office/drawing/2014/main" xmlns="" id="{C0D84429-3B26-4F65-B966-C28DA8D8D8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50213" y="3565525"/>
              <a:ext cx="115570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51" name="Rectangle 11">
              <a:extLst>
                <a:ext uri="{FF2B5EF4-FFF2-40B4-BE49-F238E27FC236}">
                  <a16:creationId xmlns:a16="http://schemas.microsoft.com/office/drawing/2014/main" xmlns="" id="{06CFC9ED-0506-42D5-A652-CCF7B9DD70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8450" y="3557588"/>
              <a:ext cx="522580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4001</a:t>
              </a:r>
            </a:p>
          </p:txBody>
        </p:sp>
        <p:sp>
          <p:nvSpPr>
            <p:cNvPr id="10252" name="Line 12">
              <a:extLst>
                <a:ext uri="{FF2B5EF4-FFF2-40B4-BE49-F238E27FC236}">
                  <a16:creationId xmlns:a16="http://schemas.microsoft.com/office/drawing/2014/main" xmlns="" id="{AF015DCA-A9EE-4A74-BEB9-CF0DA2884A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50213" y="3392488"/>
              <a:ext cx="115570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53" name="Line 13">
              <a:extLst>
                <a:ext uri="{FF2B5EF4-FFF2-40B4-BE49-F238E27FC236}">
                  <a16:creationId xmlns:a16="http://schemas.microsoft.com/office/drawing/2014/main" xmlns="" id="{50C5A28F-2D34-471C-9711-61345ACC61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50213" y="3221038"/>
              <a:ext cx="115570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54" name="Line 14">
              <a:extLst>
                <a:ext uri="{FF2B5EF4-FFF2-40B4-BE49-F238E27FC236}">
                  <a16:creationId xmlns:a16="http://schemas.microsoft.com/office/drawing/2014/main" xmlns="" id="{A01A4A2A-C710-4E2D-9F97-CC6D21846A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50213" y="3048000"/>
              <a:ext cx="115570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55" name="Line 15">
              <a:extLst>
                <a:ext uri="{FF2B5EF4-FFF2-40B4-BE49-F238E27FC236}">
                  <a16:creationId xmlns:a16="http://schemas.microsoft.com/office/drawing/2014/main" xmlns="" id="{4562F791-1FE1-4F94-8FEC-2E79A394EA2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50213" y="2873375"/>
              <a:ext cx="115570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56" name="Line 16">
              <a:extLst>
                <a:ext uri="{FF2B5EF4-FFF2-40B4-BE49-F238E27FC236}">
                  <a16:creationId xmlns:a16="http://schemas.microsoft.com/office/drawing/2014/main" xmlns="" id="{A353FF26-32C4-4BA2-9BF8-C46948E0BC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50213" y="2641600"/>
              <a:ext cx="115570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57" name="Line 17">
              <a:extLst>
                <a:ext uri="{FF2B5EF4-FFF2-40B4-BE49-F238E27FC236}">
                  <a16:creationId xmlns:a16="http://schemas.microsoft.com/office/drawing/2014/main" xmlns="" id="{70B87F56-54CC-4D97-B93E-4D5483BF99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43864" y="1625600"/>
              <a:ext cx="1146175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58" name="Rectangle 18">
              <a:extLst>
                <a:ext uri="{FF2B5EF4-FFF2-40B4-BE49-F238E27FC236}">
                  <a16:creationId xmlns:a16="http://schemas.microsoft.com/office/drawing/2014/main" xmlns="" id="{842A6C47-C011-4ACE-984C-3712100F8B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8450" y="3384550"/>
              <a:ext cx="522580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4000</a:t>
              </a:r>
            </a:p>
          </p:txBody>
        </p:sp>
        <p:sp>
          <p:nvSpPr>
            <p:cNvPr id="10259" name="Rectangle 19">
              <a:extLst>
                <a:ext uri="{FF2B5EF4-FFF2-40B4-BE49-F238E27FC236}">
                  <a16:creationId xmlns:a16="http://schemas.microsoft.com/office/drawing/2014/main" xmlns="" id="{B0B04521-BF5E-40A1-98F0-D1675F28C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8450" y="3194050"/>
              <a:ext cx="522580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3999</a:t>
              </a:r>
            </a:p>
          </p:txBody>
        </p:sp>
        <p:sp>
          <p:nvSpPr>
            <p:cNvPr id="10260" name="Rectangle 20">
              <a:extLst>
                <a:ext uri="{FF2B5EF4-FFF2-40B4-BE49-F238E27FC236}">
                  <a16:creationId xmlns:a16="http://schemas.microsoft.com/office/drawing/2014/main" xmlns="" id="{F941C535-8116-4D3D-964B-7CF76F67C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8450" y="3019425"/>
              <a:ext cx="522580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3998</a:t>
              </a:r>
            </a:p>
          </p:txBody>
        </p:sp>
        <p:sp>
          <p:nvSpPr>
            <p:cNvPr id="10261" name="Rectangle 21">
              <a:extLst>
                <a:ext uri="{FF2B5EF4-FFF2-40B4-BE49-F238E27FC236}">
                  <a16:creationId xmlns:a16="http://schemas.microsoft.com/office/drawing/2014/main" xmlns="" id="{4EA4EA2C-89B0-43B3-97C7-DEC324F589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8450" y="2847975"/>
              <a:ext cx="522580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3997</a:t>
              </a:r>
            </a:p>
          </p:txBody>
        </p:sp>
        <p:sp>
          <p:nvSpPr>
            <p:cNvPr id="10262" name="Rectangle 22">
              <a:extLst>
                <a:ext uri="{FF2B5EF4-FFF2-40B4-BE49-F238E27FC236}">
                  <a16:creationId xmlns:a16="http://schemas.microsoft.com/office/drawing/2014/main" xmlns="" id="{FE3D168F-B14B-473A-B4FD-5CFABAFB27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8450" y="2266950"/>
              <a:ext cx="522580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3000</a:t>
              </a:r>
            </a:p>
          </p:txBody>
        </p:sp>
        <p:sp>
          <p:nvSpPr>
            <p:cNvPr id="10263" name="Rectangle 23">
              <a:extLst>
                <a:ext uri="{FF2B5EF4-FFF2-40B4-BE49-F238E27FC236}">
                  <a16:creationId xmlns:a16="http://schemas.microsoft.com/office/drawing/2014/main" xmlns="" id="{99849E95-28B7-44C3-96C0-1AD79A9439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2950" y="1801813"/>
              <a:ext cx="514565" cy="459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 b="1" dirty="0">
                  <a:solidFill>
                    <a:srgbClr val="CC3300"/>
                  </a:solidFill>
                  <a:latin typeface="Arial" panose="020B0604020202020204" pitchFamily="34" charset="0"/>
                </a:rPr>
                <a:t>Data</a:t>
              </a:r>
            </a:p>
            <a:p>
              <a:endParaRPr lang="en-US" altLang="ko-KR" sz="1200" dirty="0">
                <a:solidFill>
                  <a:srgbClr val="CC33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64" name="Rectangle 24">
              <a:extLst>
                <a:ext uri="{FF2B5EF4-FFF2-40B4-BE49-F238E27FC236}">
                  <a16:creationId xmlns:a16="http://schemas.microsoft.com/office/drawing/2014/main" xmlns="" id="{07F9CD7A-F83E-4AC4-86E5-8076E106F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9276" y="1952625"/>
              <a:ext cx="977833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 b="1" dirty="0">
                  <a:solidFill>
                    <a:srgbClr val="CC3300"/>
                  </a:solidFill>
                  <a:latin typeface="Arial" panose="020B0604020202020204" pitchFamily="34" charset="0"/>
                </a:rPr>
                <a:t>(operands)</a:t>
              </a:r>
            </a:p>
          </p:txBody>
        </p:sp>
        <p:sp>
          <p:nvSpPr>
            <p:cNvPr id="10265" name="Rectangle 25">
              <a:extLst>
                <a:ext uri="{FF2B5EF4-FFF2-40B4-BE49-F238E27FC236}">
                  <a16:creationId xmlns:a16="http://schemas.microsoft.com/office/drawing/2014/main" xmlns="" id="{F11BB64E-5A81-465B-BC07-E07912BBD6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25925" y="1080575"/>
              <a:ext cx="949024" cy="3444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algn="ctr" latinLnBrk="0"/>
              <a:r>
                <a:rPr lang="en-US" altLang="ko-KR" sz="1200" b="1" dirty="0">
                  <a:solidFill>
                    <a:srgbClr val="0033CC"/>
                  </a:solidFill>
                  <a:latin typeface="Arial" panose="020B0604020202020204" pitchFamily="34" charset="0"/>
                </a:rPr>
                <a:t>Program </a:t>
              </a:r>
            </a:p>
            <a:p>
              <a:pPr latinLnBrk="0"/>
              <a:r>
                <a:rPr lang="en-US" altLang="ko-KR" sz="1200" b="1" dirty="0">
                  <a:solidFill>
                    <a:srgbClr val="0033CC"/>
                  </a:solidFill>
                  <a:latin typeface="Arial" panose="020B0604020202020204" pitchFamily="34" charset="0"/>
                </a:rPr>
                <a:t>(instructions</a:t>
              </a:r>
              <a:r>
                <a:rPr lang="en-US" altLang="ko-KR" sz="1200" b="1" dirty="0">
                  <a:solidFill>
                    <a:srgbClr val="000000"/>
                  </a:solidFill>
                  <a:latin typeface="Arial" panose="020B0604020202020204" pitchFamily="34" charset="0"/>
                </a:rPr>
                <a:t>)</a:t>
              </a:r>
              <a:endParaRPr lang="en-US" altLang="ko-KR" sz="1200" b="1" dirty="0">
                <a:solidFill>
                  <a:srgbClr val="0033CC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66" name="Rectangle 26">
              <a:extLst>
                <a:ext uri="{FF2B5EF4-FFF2-40B4-BE49-F238E27FC236}">
                  <a16:creationId xmlns:a16="http://schemas.microsoft.com/office/drawing/2014/main" xmlns="" id="{ABC3D9D5-BA0F-414E-A543-0A44FB544E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0163" y="1309279"/>
              <a:ext cx="148664" cy="2058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endParaRPr lang="en-US" altLang="ko-KR" sz="1200" b="1" dirty="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268" name="Line 28">
              <a:extLst>
                <a:ext uri="{FF2B5EF4-FFF2-40B4-BE49-F238E27FC236}">
                  <a16:creationId xmlns:a16="http://schemas.microsoft.com/office/drawing/2014/main" xmlns="" id="{3BF3A7A6-A5C3-4169-BBCE-EA1D076E8D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46926" y="1311275"/>
              <a:ext cx="885825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69" name="Rectangle 29">
              <a:extLst>
                <a:ext uri="{FF2B5EF4-FFF2-40B4-BE49-F238E27FC236}">
                  <a16:creationId xmlns:a16="http://schemas.microsoft.com/office/drawing/2014/main" xmlns="" id="{8F440F4F-1F87-4DBF-906E-8F74641B6A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7313" y="1212850"/>
              <a:ext cx="711200" cy="223838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1" name="Line 31">
              <a:extLst>
                <a:ext uri="{FF2B5EF4-FFF2-40B4-BE49-F238E27FC236}">
                  <a16:creationId xmlns:a16="http://schemas.microsoft.com/office/drawing/2014/main" xmlns="" id="{25DF0AA1-9AF1-463C-A75B-F4A154B357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46925" y="2011363"/>
              <a:ext cx="89693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4" name="Line 34">
              <a:extLst>
                <a:ext uri="{FF2B5EF4-FFF2-40B4-BE49-F238E27FC236}">
                  <a16:creationId xmlns:a16="http://schemas.microsoft.com/office/drawing/2014/main" xmlns="" id="{5613F512-F336-463B-9D4D-24901CAC35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42164" y="2417763"/>
              <a:ext cx="898525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6" name="Rectangle 36">
              <a:extLst>
                <a:ext uri="{FF2B5EF4-FFF2-40B4-BE49-F238E27FC236}">
                  <a16:creationId xmlns:a16="http://schemas.microsoft.com/office/drawing/2014/main" xmlns="" id="{E065CAF7-074E-48E2-83CA-0A37596908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22564" y="1002716"/>
              <a:ext cx="522580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>
                  <a:solidFill>
                    <a:srgbClr val="000000"/>
                  </a:solidFill>
                  <a:latin typeface="Arial" panose="020B0604020202020204" pitchFamily="34" charset="0"/>
                </a:rPr>
                <a:t>1000</a:t>
              </a:r>
            </a:p>
          </p:txBody>
        </p:sp>
        <p:sp>
          <p:nvSpPr>
            <p:cNvPr id="10277" name="Rectangle 37">
              <a:extLst>
                <a:ext uri="{FF2B5EF4-FFF2-40B4-BE49-F238E27FC236}">
                  <a16:creationId xmlns:a16="http://schemas.microsoft.com/office/drawing/2014/main" xmlns="" id="{D2D117FD-11F9-42F9-B046-83E5F9D3F7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1789" y="1254125"/>
              <a:ext cx="263525" cy="133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8" name="Rectangle 38">
              <a:extLst>
                <a:ext uri="{FF2B5EF4-FFF2-40B4-BE49-F238E27FC236}">
                  <a16:creationId xmlns:a16="http://schemas.microsoft.com/office/drawing/2014/main" xmlns="" id="{DBDD0250-8C85-424C-834F-C4477790F5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99239" y="1222375"/>
              <a:ext cx="395943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 b="1" dirty="0">
                  <a:solidFill>
                    <a:srgbClr val="000099"/>
                  </a:solidFill>
                  <a:latin typeface="Arial" panose="020B0604020202020204" pitchFamily="34" charset="0"/>
                </a:rPr>
                <a:t>PC</a:t>
              </a:r>
            </a:p>
          </p:txBody>
        </p:sp>
        <p:sp>
          <p:nvSpPr>
            <p:cNvPr id="10279" name="Rectangle 39">
              <a:extLst>
                <a:ext uri="{FF2B5EF4-FFF2-40B4-BE49-F238E27FC236}">
                  <a16:creationId xmlns:a16="http://schemas.microsoft.com/office/drawing/2014/main" xmlns="" id="{C60DDABB-CC10-4F64-BC58-9322C5C55B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0676" y="1946276"/>
              <a:ext cx="252413" cy="1317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80" name="Rectangle 40">
              <a:extLst>
                <a:ext uri="{FF2B5EF4-FFF2-40B4-BE49-F238E27FC236}">
                  <a16:creationId xmlns:a16="http://schemas.microsoft.com/office/drawing/2014/main" xmlns="" id="{3E754DC7-AE99-4E77-8CB5-E9AB3926B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7014" y="1881188"/>
              <a:ext cx="403958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 b="1" dirty="0">
                  <a:solidFill>
                    <a:srgbClr val="990000"/>
                  </a:solidFill>
                  <a:latin typeface="Arial" panose="020B0604020202020204" pitchFamily="34" charset="0"/>
                </a:rPr>
                <a:t>AR</a:t>
              </a:r>
            </a:p>
          </p:txBody>
        </p:sp>
        <p:sp>
          <p:nvSpPr>
            <p:cNvPr id="10281" name="Rectangle 41">
              <a:extLst>
                <a:ext uri="{FF2B5EF4-FFF2-40B4-BE49-F238E27FC236}">
                  <a16:creationId xmlns:a16="http://schemas.microsoft.com/office/drawing/2014/main" xmlns="" id="{F3A5BCD9-B06F-4DA8-9EC7-74E33368BE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7013" y="2338388"/>
              <a:ext cx="387928" cy="2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 b="1" dirty="0">
                  <a:solidFill>
                    <a:srgbClr val="FF0000"/>
                  </a:solidFill>
                  <a:latin typeface="Arial" panose="020B0604020202020204" pitchFamily="34" charset="0"/>
                </a:rPr>
                <a:t>SP</a:t>
              </a:r>
            </a:p>
          </p:txBody>
        </p:sp>
        <p:sp>
          <p:nvSpPr>
            <p:cNvPr id="10282" name="Rectangle 42" descr="10%">
              <a:extLst>
                <a:ext uri="{FF2B5EF4-FFF2-40B4-BE49-F238E27FC236}">
                  <a16:creationId xmlns:a16="http://schemas.microsoft.com/office/drawing/2014/main" xmlns="" id="{74E91E3A-3C63-4A8A-80A3-E98392CF8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53388" y="2270125"/>
              <a:ext cx="1147762" cy="598488"/>
            </a:xfrm>
            <a:prstGeom prst="rect">
              <a:avLst/>
            </a:prstGeom>
            <a:pattFill prst="pct10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83" name="Rectangle 43">
              <a:extLst>
                <a:ext uri="{FF2B5EF4-FFF2-40B4-BE49-F238E27FC236}">
                  <a16:creationId xmlns:a16="http://schemas.microsoft.com/office/drawing/2014/main" xmlns="" id="{8F506A4B-41D0-408C-BA83-4DF926DEE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1200" y="2473325"/>
              <a:ext cx="639600" cy="305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400" b="1" dirty="0">
                  <a:solidFill>
                    <a:srgbClr val="990000"/>
                  </a:solidFill>
                  <a:latin typeface="Arial" panose="020B0604020202020204" pitchFamily="34" charset="0"/>
                </a:rPr>
                <a:t>stack</a:t>
              </a:r>
            </a:p>
          </p:txBody>
        </p:sp>
        <p:sp>
          <p:nvSpPr>
            <p:cNvPr id="10285" name="Rectangle 45">
              <a:extLst>
                <a:ext uri="{FF2B5EF4-FFF2-40B4-BE49-F238E27FC236}">
                  <a16:creationId xmlns:a16="http://schemas.microsoft.com/office/drawing/2014/main" xmlns="" id="{4E800683-1DED-41A3-9E37-BCE051ECE3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7313" y="1879600"/>
              <a:ext cx="711200" cy="223838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86" name="Rectangle 46">
              <a:extLst>
                <a:ext uri="{FF2B5EF4-FFF2-40B4-BE49-F238E27FC236}">
                  <a16:creationId xmlns:a16="http://schemas.microsoft.com/office/drawing/2014/main" xmlns="" id="{C9DAAF5C-88BB-4C4F-9A9E-898CA3BC23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7313" y="2336800"/>
              <a:ext cx="711200" cy="223838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87" name="Line 47">
              <a:extLst>
                <a:ext uri="{FF2B5EF4-FFF2-40B4-BE49-F238E27FC236}">
                  <a16:creationId xmlns:a16="http://schemas.microsoft.com/office/drawing/2014/main" xmlns="" id="{BA945DE6-D96D-44F4-9B44-E35739B86A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858375" y="2590800"/>
              <a:ext cx="0" cy="1181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0288" name="Text Box 48">
              <a:extLst>
                <a:ext uri="{FF2B5EF4-FFF2-40B4-BE49-F238E27FC236}">
                  <a16:creationId xmlns:a16="http://schemas.microsoft.com/office/drawing/2014/main" xmlns="" id="{6265B7DB-71CD-493F-BBDB-A1DF1E6F67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57166" y="3850267"/>
              <a:ext cx="1084859" cy="3463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200" b="1" dirty="0">
                  <a:latin typeface="Arial" panose="020B0604020202020204" pitchFamily="34" charset="0"/>
                </a:rPr>
                <a:t>Stack grows</a:t>
              </a:r>
            </a:p>
            <a:p>
              <a:pPr latinLnBrk="0"/>
              <a:r>
                <a:rPr lang="en-US" altLang="ko-KR" sz="1200" b="1" dirty="0">
                  <a:latin typeface="Arial" panose="020B0604020202020204" pitchFamily="34" charset="0"/>
                </a:rPr>
                <a:t>In this direction</a:t>
              </a:r>
            </a:p>
          </p:txBody>
        </p:sp>
      </p:grpSp>
      <p:sp>
        <p:nvSpPr>
          <p:cNvPr id="41" name="Rectangle 6">
            <a:extLst>
              <a:ext uri="{FF2B5EF4-FFF2-40B4-BE49-F238E27FC236}">
                <a16:creationId xmlns:a16="http://schemas.microsoft.com/office/drawing/2014/main" xmlns="" id="{F33DFC19-E6D4-48A6-9731-75F2F21A5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60504" y="122822"/>
            <a:ext cx="1331496" cy="520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ctr" latinLnBrk="0"/>
            <a:r>
              <a:rPr lang="en-US" altLang="ko-KR" sz="28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</a:rPr>
              <a:t>RAM</a:t>
            </a:r>
            <a:endParaRPr lang="en-US" altLang="ko-KR" sz="1800" b="1" dirty="0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05EB1482-4902-4473-8DC3-4BA4E0ADEB72}"/>
              </a:ext>
            </a:extLst>
          </p:cNvPr>
          <p:cNvSpPr/>
          <p:nvPr/>
        </p:nvSpPr>
        <p:spPr>
          <a:xfrm>
            <a:off x="0" y="715561"/>
            <a:ext cx="1219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A portion of memory is assigned to a stack operation to implement the stack in the CPU.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FDB180AC-4DA0-459B-ABD7-986D653B7E60}"/>
              </a:ext>
            </a:extLst>
          </p:cNvPr>
          <p:cNvSpPr/>
          <p:nvPr/>
        </p:nvSpPr>
        <p:spPr>
          <a:xfrm>
            <a:off x="320841" y="4402559"/>
            <a:ext cx="889857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 Counter (PC):</a:t>
            </a:r>
            <a:r>
              <a:rPr lang="en-US" b="1" dirty="0">
                <a:solidFill>
                  <a:srgbClr val="33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register that points to the address of the</a:t>
            </a:r>
            <a:r>
              <a:rPr lang="en-US" dirty="0">
                <a:solidFill>
                  <a:srgbClr val="33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next instruction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is going to be executed in the program.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3333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Address Register (AR):</a:t>
            </a:r>
            <a:r>
              <a:rPr lang="en-US" b="1" dirty="0">
                <a:solidFill>
                  <a:srgbClr val="33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register points at the collection of data and is used during the execute phase to</a:t>
            </a:r>
            <a:r>
              <a:rPr lang="en-US" dirty="0">
                <a:solidFill>
                  <a:srgbClr val="33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 an operand</a:t>
            </a:r>
            <a:r>
              <a:rPr lang="en-US" dirty="0">
                <a:solidFill>
                  <a:srgbClr val="33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dirty="0">
              <a:solidFill>
                <a:srgbClr val="3333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Stack Pointer (SP):</a:t>
            </a:r>
            <a:r>
              <a:rPr lang="en-US" b="1" dirty="0">
                <a:solidFill>
                  <a:srgbClr val="33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points at the top of the stack and is used to</a:t>
            </a:r>
            <a:r>
              <a:rPr lang="en-US" dirty="0">
                <a:solidFill>
                  <a:srgbClr val="33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push or pop</a:t>
            </a:r>
            <a:r>
              <a:rPr lang="en-US" dirty="0">
                <a:solidFill>
                  <a:srgbClr val="33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items in or from the stack.</a:t>
            </a: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D35478A-8651-4FA7-8AF3-FCEF52F50A72}"/>
              </a:ext>
            </a:extLst>
          </p:cNvPr>
          <p:cNvSpPr/>
          <p:nvPr/>
        </p:nvSpPr>
        <p:spPr>
          <a:xfrm>
            <a:off x="4279768" y="3484573"/>
            <a:ext cx="2535812" cy="624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6000"/>
              </a:lnSpc>
            </a:pPr>
            <a:r>
              <a:rPr lang="en-US" altLang="ko-KR" b="1" dirty="0">
                <a:solidFill>
                  <a:srgbClr val="FF0000"/>
                </a:solidFill>
                <a:latin typeface="Arial" panose="020B0604020202020204" pitchFamily="34" charset="0"/>
              </a:rPr>
              <a:t> - POP</a:t>
            </a:r>
            <a:r>
              <a:rPr lang="en-US" altLang="ko-KR" dirty="0">
                <a:solidFill>
                  <a:srgbClr val="FF0000"/>
                </a:solidFill>
                <a:latin typeface="Arial" panose="020B0604020202020204" pitchFamily="34" charset="0"/>
              </a:rPr>
              <a:t>:</a:t>
            </a:r>
            <a:r>
              <a:rPr lang="en-US" altLang="ko-KR" dirty="0">
                <a:latin typeface="Arial" panose="020B0604020202020204" pitchFamily="34" charset="0"/>
              </a:rPr>
              <a:t>	DR </a:t>
            </a:r>
            <a:r>
              <a:rPr lang="en-US" altLang="ko-KR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dirty="0">
                <a:latin typeface="Arial" panose="020B0604020202020204" pitchFamily="34" charset="0"/>
              </a:rPr>
              <a:t> M[SP]</a:t>
            </a:r>
          </a:p>
          <a:p>
            <a:pPr lvl="1">
              <a:lnSpc>
                <a:spcPct val="96000"/>
              </a:lnSpc>
            </a:pPr>
            <a:r>
              <a:rPr lang="en-US" altLang="ko-KR" dirty="0">
                <a:latin typeface="Arial" panose="020B0604020202020204" pitchFamily="34" charset="0"/>
              </a:rPr>
              <a:t>       SP </a:t>
            </a:r>
            <a:r>
              <a:rPr lang="en-US" altLang="ko-KR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dirty="0">
                <a:latin typeface="Arial" panose="020B0604020202020204" pitchFamily="34" charset="0"/>
              </a:rPr>
              <a:t> SP + 1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235868ED-C65B-4797-86FB-A66555C062E6}"/>
              </a:ext>
            </a:extLst>
          </p:cNvPr>
          <p:cNvSpPr/>
          <p:nvPr/>
        </p:nvSpPr>
        <p:spPr>
          <a:xfrm>
            <a:off x="257666" y="2485333"/>
            <a:ext cx="7340340" cy="624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6000"/>
              </a:lnSpc>
            </a:pPr>
            <a:r>
              <a:rPr lang="en-US" altLang="ko-KR" dirty="0">
                <a:latin typeface="Arial" panose="020B0604020202020204" pitchFamily="34" charset="0"/>
              </a:rPr>
              <a:t> - A portion of memory is used as a stack with a processor register as  </a:t>
            </a:r>
          </a:p>
          <a:p>
            <a:pPr>
              <a:lnSpc>
                <a:spcPct val="96000"/>
              </a:lnSpc>
            </a:pPr>
            <a:r>
              <a:rPr lang="en-US" altLang="ko-KR" dirty="0">
                <a:latin typeface="Arial" panose="020B0604020202020204" pitchFamily="34" charset="0"/>
              </a:rPr>
              <a:t>   a stack pointer</a:t>
            </a:r>
            <a:endParaRPr lang="en-US" dirty="0"/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C0CAC4-2E60-4233-947B-8C0E06BF7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138" y="152400"/>
            <a:ext cx="11019693" cy="6705600"/>
          </a:xfrm>
        </p:spPr>
        <p:txBody>
          <a:bodyPr/>
          <a:lstStyle/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In-fix</a:t>
            </a:r>
            <a:r>
              <a:rPr lang="en-US" dirty="0"/>
              <a:t> expression    (X + Y)</a:t>
            </a:r>
          </a:p>
          <a:p>
            <a:r>
              <a:rPr lang="en-US" dirty="0">
                <a:solidFill>
                  <a:srgbClr val="FF0000"/>
                </a:solidFill>
              </a:rPr>
              <a:t>Pre-fix</a:t>
            </a:r>
            <a:r>
              <a:rPr lang="en-US" dirty="0"/>
              <a:t> or polish notation    ( +XY )</a:t>
            </a:r>
          </a:p>
          <a:p>
            <a:r>
              <a:rPr lang="en-US" dirty="0">
                <a:solidFill>
                  <a:srgbClr val="FF0000"/>
                </a:solidFill>
              </a:rPr>
              <a:t>Post fix </a:t>
            </a:r>
            <a:r>
              <a:rPr lang="en-US" dirty="0"/>
              <a:t>expression  or reverse polish notation  (XY +)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88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634" name="Rectangle 2">
            <a:extLst>
              <a:ext uri="{FF2B5EF4-FFF2-40B4-BE49-F238E27FC236}">
                <a16:creationId xmlns:a16="http://schemas.microsoft.com/office/drawing/2014/main" xmlns="" id="{BC983E80-13AA-4190-9824-E10EE851AF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1" y="3988455"/>
            <a:ext cx="1947863" cy="45243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ctr" latinLnBrk="0">
              <a:lnSpc>
                <a:spcPct val="100000"/>
              </a:lnSpc>
            </a:pPr>
            <a:r>
              <a:rPr kumimoji="0" lang="en-US" altLang="en-US">
                <a:solidFill>
                  <a:schemeClr val="bg1"/>
                </a:solidFill>
                <a:latin typeface="Verdana" panose="020B0604030504040204" pitchFamily="34" charset="0"/>
              </a:rPr>
              <a:t>a</a:t>
            </a:r>
          </a:p>
        </p:txBody>
      </p:sp>
      <p:sp>
        <p:nvSpPr>
          <p:cNvPr id="1093635" name="Rectangle 3">
            <a:extLst>
              <a:ext uri="{FF2B5EF4-FFF2-40B4-BE49-F238E27FC236}">
                <a16:creationId xmlns:a16="http://schemas.microsoft.com/office/drawing/2014/main" xmlns="" id="{D0766238-921E-4980-8590-CF4C4DC696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1" y="3531255"/>
            <a:ext cx="1947863" cy="45243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ctr" latinLnBrk="0">
              <a:lnSpc>
                <a:spcPct val="100000"/>
              </a:lnSpc>
            </a:pPr>
            <a:r>
              <a:rPr kumimoji="0" lang="en-US" altLang="en-US">
                <a:solidFill>
                  <a:srgbClr val="56127A"/>
                </a:solidFill>
                <a:latin typeface="Verdana" panose="020B0604030504040204" pitchFamily="34" charset="0"/>
              </a:rPr>
              <a:t>b</a:t>
            </a:r>
          </a:p>
        </p:txBody>
      </p:sp>
      <p:sp>
        <p:nvSpPr>
          <p:cNvPr id="1093636" name="Rectangle 4">
            <a:extLst>
              <a:ext uri="{FF2B5EF4-FFF2-40B4-BE49-F238E27FC236}">
                <a16:creationId xmlns:a16="http://schemas.microsoft.com/office/drawing/2014/main" xmlns="" id="{C609D3E4-5BF5-4DE5-8788-F2055F4537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1" y="3074055"/>
            <a:ext cx="1947863" cy="45243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ctr" latinLnBrk="0">
              <a:lnSpc>
                <a:spcPct val="100000"/>
              </a:lnSpc>
            </a:pPr>
            <a:r>
              <a:rPr kumimoji="0" lang="en-US" altLang="en-US">
                <a:solidFill>
                  <a:srgbClr val="56127A"/>
                </a:solidFill>
                <a:latin typeface="Verdana" panose="020B0604030504040204" pitchFamily="34" charset="0"/>
              </a:rPr>
              <a:t>c</a:t>
            </a:r>
          </a:p>
        </p:txBody>
      </p:sp>
      <p:sp>
        <p:nvSpPr>
          <p:cNvPr id="1093637" name="Rectangle 5">
            <a:extLst>
              <a:ext uri="{FF2B5EF4-FFF2-40B4-BE49-F238E27FC236}">
                <a16:creationId xmlns:a16="http://schemas.microsoft.com/office/drawing/2014/main" xmlns="" id="{57E6F21E-A0AB-429D-B17C-63FE13D9B65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05481" y="173122"/>
            <a:ext cx="4211833" cy="473075"/>
          </a:xfrm>
          <a:noFill/>
        </p:spPr>
        <p:txBody>
          <a:bodyPr vert="horz" lIns="90488" tIns="44450" rIns="90488" bIns="44450" rtlCol="0" anchor="ctr">
            <a:normAutofit/>
          </a:bodyPr>
          <a:lstStyle/>
          <a:p>
            <a:pPr eaLnBrk="1" hangingPunct="1"/>
            <a:r>
              <a:rPr lang="en-US" altLang="en-US" sz="2800" dirty="0">
                <a:effectLst>
                  <a:outerShdw blurRad="38100" dist="38100" dir="2700000" algn="tl">
                    <a:srgbClr val="C0C0C0"/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Evaluation of Expressions</a:t>
            </a:r>
          </a:p>
        </p:txBody>
      </p:sp>
      <p:sp>
        <p:nvSpPr>
          <p:cNvPr id="118792" name="Rectangle 6">
            <a:extLst>
              <a:ext uri="{FF2B5EF4-FFF2-40B4-BE49-F238E27FC236}">
                <a16:creationId xmlns:a16="http://schemas.microsoft.com/office/drawing/2014/main" xmlns="" id="{DF91F42C-6FC9-46E0-AFB2-9E06CF3BAD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7311" y="1060908"/>
            <a:ext cx="4478791" cy="4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(a </a:t>
            </a:r>
            <a:r>
              <a:rPr kumimoji="0" lang="en-US" altLang="en-US" dirty="0">
                <a:solidFill>
                  <a:srgbClr val="FF0000"/>
                </a:solidFill>
                <a:latin typeface="Verdana" panose="020B0604030504040204" pitchFamily="34" charset="0"/>
              </a:rPr>
              <a:t>+</a:t>
            </a: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 b </a:t>
            </a:r>
            <a:r>
              <a:rPr kumimoji="0" lang="en-US" altLang="en-US" dirty="0">
                <a:solidFill>
                  <a:schemeClr val="tx2"/>
                </a:solidFill>
                <a:latin typeface="Verdana" panose="020B0604030504040204" pitchFamily="34" charset="0"/>
              </a:rPr>
              <a:t>* </a:t>
            </a: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c) </a:t>
            </a:r>
            <a:r>
              <a:rPr kumimoji="0" lang="en-US" altLang="en-US" dirty="0">
                <a:solidFill>
                  <a:srgbClr val="0033CC"/>
                </a:solidFill>
                <a:latin typeface="Verdana" panose="020B0604030504040204" pitchFamily="34" charset="0"/>
              </a:rPr>
              <a:t>/</a:t>
            </a: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 (a </a:t>
            </a:r>
            <a:r>
              <a:rPr kumimoji="0" lang="en-US" altLang="en-US" dirty="0">
                <a:solidFill>
                  <a:srgbClr val="FF0000"/>
                </a:solidFill>
                <a:latin typeface="Verdana" panose="020B0604030504040204" pitchFamily="34" charset="0"/>
              </a:rPr>
              <a:t>+</a:t>
            </a: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 d </a:t>
            </a:r>
            <a:r>
              <a:rPr kumimoji="0" lang="en-US" altLang="en-US" dirty="0">
                <a:solidFill>
                  <a:schemeClr val="tx2"/>
                </a:solidFill>
                <a:latin typeface="Verdana" panose="020B0604030504040204" pitchFamily="34" charset="0"/>
              </a:rPr>
              <a:t>*</a:t>
            </a: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 c </a:t>
            </a:r>
            <a:r>
              <a:rPr kumimoji="0" lang="en-US" altLang="en-US" dirty="0">
                <a:solidFill>
                  <a:srgbClr val="990000"/>
                </a:solidFill>
                <a:latin typeface="Verdana" panose="020B0604030504040204" pitchFamily="34" charset="0"/>
              </a:rPr>
              <a:t>-</a:t>
            </a: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 e)</a:t>
            </a:r>
          </a:p>
        </p:txBody>
      </p:sp>
      <p:grpSp>
        <p:nvGrpSpPr>
          <p:cNvPr id="118793" name="Group 7">
            <a:extLst>
              <a:ext uri="{FF2B5EF4-FFF2-40B4-BE49-F238E27FC236}">
                <a16:creationId xmlns:a16="http://schemas.microsoft.com/office/drawing/2014/main" xmlns="" id="{7DBA9D92-ECF9-4493-9E22-BEBC6BE9E688}"/>
              </a:ext>
            </a:extLst>
          </p:cNvPr>
          <p:cNvGrpSpPr>
            <a:grpSpLocks/>
          </p:cNvGrpSpPr>
          <p:nvPr/>
        </p:nvGrpSpPr>
        <p:grpSpPr bwMode="auto">
          <a:xfrm>
            <a:off x="2066827" y="1704059"/>
            <a:ext cx="3440113" cy="3019425"/>
            <a:chOff x="336" y="1210"/>
            <a:chExt cx="2167" cy="1902"/>
          </a:xfrm>
        </p:grpSpPr>
        <p:sp>
          <p:nvSpPr>
            <p:cNvPr id="118794" name="Oval 8">
              <a:extLst>
                <a:ext uri="{FF2B5EF4-FFF2-40B4-BE49-F238E27FC236}">
                  <a16:creationId xmlns:a16="http://schemas.microsoft.com/office/drawing/2014/main" xmlns="" id="{39FFAEA4-56A8-4615-B5A1-B8B7F857D3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5" y="1210"/>
              <a:ext cx="264" cy="264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8795" name="Oval 9">
              <a:extLst>
                <a:ext uri="{FF2B5EF4-FFF2-40B4-BE49-F238E27FC236}">
                  <a16:creationId xmlns:a16="http://schemas.microsoft.com/office/drawing/2014/main" xmlns="" id="{B1C9750D-10B3-4652-9C7F-36C3B2D175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3" y="1782"/>
              <a:ext cx="264" cy="264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8796" name="Oval 10">
              <a:extLst>
                <a:ext uri="{FF2B5EF4-FFF2-40B4-BE49-F238E27FC236}">
                  <a16:creationId xmlns:a16="http://schemas.microsoft.com/office/drawing/2014/main" xmlns="" id="{94BDDF22-9439-46C3-89A4-AB6A908EFD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7" y="2122"/>
              <a:ext cx="264" cy="264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8797" name="Line 11">
              <a:extLst>
                <a:ext uri="{FF2B5EF4-FFF2-40B4-BE49-F238E27FC236}">
                  <a16:creationId xmlns:a16="http://schemas.microsoft.com/office/drawing/2014/main" xmlns="" id="{C0E17C4E-FA23-49C4-BEDB-44663AE0DE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49" y="1418"/>
              <a:ext cx="560" cy="36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798" name="Line 12">
              <a:extLst>
                <a:ext uri="{FF2B5EF4-FFF2-40B4-BE49-F238E27FC236}">
                  <a16:creationId xmlns:a16="http://schemas.microsoft.com/office/drawing/2014/main" xmlns="" id="{29A37193-F2AB-4C79-B63F-A97074D018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41" y="1422"/>
              <a:ext cx="464" cy="3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799" name="Line 13">
              <a:extLst>
                <a:ext uri="{FF2B5EF4-FFF2-40B4-BE49-F238E27FC236}">
                  <a16:creationId xmlns:a16="http://schemas.microsoft.com/office/drawing/2014/main" xmlns="" id="{B232710A-9532-4E52-B736-9B66E7AB8B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9" y="2014"/>
              <a:ext cx="128" cy="1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00" name="Line 14">
              <a:extLst>
                <a:ext uri="{FF2B5EF4-FFF2-40B4-BE49-F238E27FC236}">
                  <a16:creationId xmlns:a16="http://schemas.microsoft.com/office/drawing/2014/main" xmlns="" id="{6473DB80-DE89-45A6-BCCE-66560A3BE3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81" y="2026"/>
              <a:ext cx="140" cy="1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01" name="Oval 15">
              <a:extLst>
                <a:ext uri="{FF2B5EF4-FFF2-40B4-BE49-F238E27FC236}">
                  <a16:creationId xmlns:a16="http://schemas.microsoft.com/office/drawing/2014/main" xmlns="" id="{7FF903AC-D379-43DA-9152-65ADF8CE7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" y="1770"/>
              <a:ext cx="264" cy="264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8802" name="Oval 16">
              <a:extLst>
                <a:ext uri="{FF2B5EF4-FFF2-40B4-BE49-F238E27FC236}">
                  <a16:creationId xmlns:a16="http://schemas.microsoft.com/office/drawing/2014/main" xmlns="" id="{8390CA78-97C3-4EC2-9CEF-7CB1270E76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5" y="2118"/>
              <a:ext cx="264" cy="264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8803" name="Line 17">
              <a:extLst>
                <a:ext uri="{FF2B5EF4-FFF2-40B4-BE49-F238E27FC236}">
                  <a16:creationId xmlns:a16="http://schemas.microsoft.com/office/drawing/2014/main" xmlns="" id="{9F124F51-FA60-411E-8F1E-520D999AD2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81" y="2002"/>
              <a:ext cx="128" cy="1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04" name="Line 18">
              <a:extLst>
                <a:ext uri="{FF2B5EF4-FFF2-40B4-BE49-F238E27FC236}">
                  <a16:creationId xmlns:a16="http://schemas.microsoft.com/office/drawing/2014/main" xmlns="" id="{D7D57414-3050-43D0-AD91-3E61C81BFFB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3" y="2014"/>
              <a:ext cx="140" cy="1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05" name="Oval 19">
              <a:extLst>
                <a:ext uri="{FF2B5EF4-FFF2-40B4-BE49-F238E27FC236}">
                  <a16:creationId xmlns:a16="http://schemas.microsoft.com/office/drawing/2014/main" xmlns="" id="{461EA77C-618E-42B5-BE3C-09981C0B78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7" y="2474"/>
              <a:ext cx="264" cy="264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  <p:sp>
          <p:nvSpPr>
            <p:cNvPr id="118806" name="Line 20">
              <a:extLst>
                <a:ext uri="{FF2B5EF4-FFF2-40B4-BE49-F238E27FC236}">
                  <a16:creationId xmlns:a16="http://schemas.microsoft.com/office/drawing/2014/main" xmlns="" id="{1BDDA7F4-6AF1-49CC-B694-97725CE0BE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13" y="2358"/>
              <a:ext cx="128" cy="1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07" name="Line 21">
              <a:extLst>
                <a:ext uri="{FF2B5EF4-FFF2-40B4-BE49-F238E27FC236}">
                  <a16:creationId xmlns:a16="http://schemas.microsoft.com/office/drawing/2014/main" xmlns="" id="{3A941E32-15EC-4AA8-A37B-D16F3E8E0E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17" y="2386"/>
              <a:ext cx="140" cy="1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08" name="Line 22">
              <a:extLst>
                <a:ext uri="{FF2B5EF4-FFF2-40B4-BE49-F238E27FC236}">
                  <a16:creationId xmlns:a16="http://schemas.microsoft.com/office/drawing/2014/main" xmlns="" id="{A85F7927-2DEA-46CA-B28D-5E2ABF560A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21" y="2722"/>
              <a:ext cx="128" cy="12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09" name="Line 23">
              <a:extLst>
                <a:ext uri="{FF2B5EF4-FFF2-40B4-BE49-F238E27FC236}">
                  <a16:creationId xmlns:a16="http://schemas.microsoft.com/office/drawing/2014/main" xmlns="" id="{002A2377-A3AF-4229-B8DB-2345058576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05" y="2718"/>
              <a:ext cx="140" cy="1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10" name="Line 24">
              <a:extLst>
                <a:ext uri="{FF2B5EF4-FFF2-40B4-BE49-F238E27FC236}">
                  <a16:creationId xmlns:a16="http://schemas.microsoft.com/office/drawing/2014/main" xmlns="" id="{F6706BB1-EC1D-48CF-9015-A74C51C978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7" y="2358"/>
              <a:ext cx="88" cy="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11" name="Rectangle 25">
              <a:extLst>
                <a:ext uri="{FF2B5EF4-FFF2-40B4-BE49-F238E27FC236}">
                  <a16:creationId xmlns:a16="http://schemas.microsoft.com/office/drawing/2014/main" xmlns="" id="{3394263B-BA48-4233-8426-84FBF5B279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" y="1228"/>
              <a:ext cx="181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1800">
                  <a:solidFill>
                    <a:srgbClr val="0033CC"/>
                  </a:solidFill>
                  <a:latin typeface="Verdana" panose="020B0604030504040204" pitchFamily="34" charset="0"/>
                </a:rPr>
                <a:t>/</a:t>
              </a:r>
            </a:p>
          </p:txBody>
        </p:sp>
        <p:sp>
          <p:nvSpPr>
            <p:cNvPr id="118812" name="Rectangle 26">
              <a:extLst>
                <a:ext uri="{FF2B5EF4-FFF2-40B4-BE49-F238E27FC236}">
                  <a16:creationId xmlns:a16="http://schemas.microsoft.com/office/drawing/2014/main" xmlns="" id="{9D8F8155-2D52-49CE-9D31-B4D789BE52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" y="1782"/>
              <a:ext cx="253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 dirty="0">
                  <a:solidFill>
                    <a:srgbClr val="FF0000"/>
                  </a:solidFill>
                  <a:latin typeface="Verdana" panose="020B0604030504040204" pitchFamily="34" charset="0"/>
                </a:rPr>
                <a:t>+</a:t>
              </a:r>
            </a:p>
          </p:txBody>
        </p:sp>
        <p:sp>
          <p:nvSpPr>
            <p:cNvPr id="118813" name="Rectangle 27">
              <a:extLst>
                <a:ext uri="{FF2B5EF4-FFF2-40B4-BE49-F238E27FC236}">
                  <a16:creationId xmlns:a16="http://schemas.microsoft.com/office/drawing/2014/main" xmlns="" id="{8DDEEB04-5197-40FD-8BF2-B95807D87F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2170"/>
              <a:ext cx="23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 b="1" dirty="0">
                  <a:solidFill>
                    <a:srgbClr val="3333FF"/>
                  </a:solidFill>
                  <a:latin typeface="Verdana" panose="020B0604030504040204" pitchFamily="34" charset="0"/>
                </a:rPr>
                <a:t>*</a:t>
              </a:r>
            </a:p>
          </p:txBody>
        </p:sp>
        <p:sp>
          <p:nvSpPr>
            <p:cNvPr id="118814" name="Rectangle 28">
              <a:extLst>
                <a:ext uri="{FF2B5EF4-FFF2-40B4-BE49-F238E27FC236}">
                  <a16:creationId xmlns:a16="http://schemas.microsoft.com/office/drawing/2014/main" xmlns="" id="{903DCDA1-4951-4C7B-9EF0-8424E9A5D8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0" y="2130"/>
              <a:ext cx="253" cy="2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 dirty="0">
                  <a:solidFill>
                    <a:srgbClr val="FF0000"/>
                  </a:solidFill>
                  <a:latin typeface="Verdana" panose="020B0604030504040204" pitchFamily="34" charset="0"/>
                </a:rPr>
                <a:t>+</a:t>
              </a:r>
            </a:p>
          </p:txBody>
        </p:sp>
        <p:sp>
          <p:nvSpPr>
            <p:cNvPr id="118815" name="Rectangle 29">
              <a:extLst>
                <a:ext uri="{FF2B5EF4-FFF2-40B4-BE49-F238E27FC236}">
                  <a16:creationId xmlns:a16="http://schemas.microsoft.com/office/drawing/2014/main" xmlns="" id="{744818CF-A509-473C-8BF2-7AC37926B8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" y="2118"/>
              <a:ext cx="21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rgbClr val="56127A"/>
                  </a:solidFill>
                  <a:latin typeface="Verdana" panose="020B0604030504040204" pitchFamily="34" charset="0"/>
                </a:rPr>
                <a:t>a</a:t>
              </a:r>
            </a:p>
          </p:txBody>
        </p:sp>
        <p:sp>
          <p:nvSpPr>
            <p:cNvPr id="118816" name="Rectangle 30">
              <a:extLst>
                <a:ext uri="{FF2B5EF4-FFF2-40B4-BE49-F238E27FC236}">
                  <a16:creationId xmlns:a16="http://schemas.microsoft.com/office/drawing/2014/main" xmlns="" id="{EF8CC1C7-56E2-4BAF-A0D0-C8DF029531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2" y="2098"/>
              <a:ext cx="211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rgbClr val="56127A"/>
                  </a:solidFill>
                  <a:latin typeface="Verdana" panose="020B0604030504040204" pitchFamily="34" charset="0"/>
                </a:rPr>
                <a:t>e</a:t>
              </a:r>
            </a:p>
          </p:txBody>
        </p:sp>
        <p:sp>
          <p:nvSpPr>
            <p:cNvPr id="118817" name="Rectangle 31">
              <a:extLst>
                <a:ext uri="{FF2B5EF4-FFF2-40B4-BE49-F238E27FC236}">
                  <a16:creationId xmlns:a16="http://schemas.microsoft.com/office/drawing/2014/main" xmlns="" id="{78E68843-4852-4285-B787-41235C9FA3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8" y="1804"/>
              <a:ext cx="183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1800">
                  <a:solidFill>
                    <a:srgbClr val="990000"/>
                  </a:solidFill>
                  <a:latin typeface="Verdana" panose="020B0604030504040204" pitchFamily="34" charset="0"/>
                </a:rPr>
                <a:t>-</a:t>
              </a:r>
            </a:p>
          </p:txBody>
        </p:sp>
        <p:sp>
          <p:nvSpPr>
            <p:cNvPr id="118818" name="Rectangle 32">
              <a:extLst>
                <a:ext uri="{FF2B5EF4-FFF2-40B4-BE49-F238E27FC236}">
                  <a16:creationId xmlns:a16="http://schemas.microsoft.com/office/drawing/2014/main" xmlns="" id="{BE56A2F2-44D0-41C5-8938-B162786673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6" y="2490"/>
              <a:ext cx="212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rgbClr val="56127A"/>
                  </a:solidFill>
                  <a:latin typeface="Verdana" panose="020B0604030504040204" pitchFamily="34" charset="0"/>
                </a:rPr>
                <a:t>a</a:t>
              </a:r>
            </a:p>
          </p:txBody>
        </p:sp>
        <p:sp>
          <p:nvSpPr>
            <p:cNvPr id="118819" name="Rectangle 33">
              <a:extLst>
                <a:ext uri="{FF2B5EF4-FFF2-40B4-BE49-F238E27FC236}">
                  <a16:creationId xmlns:a16="http://schemas.microsoft.com/office/drawing/2014/main" xmlns="" id="{40DA3122-EAD5-4667-8B5C-FE0FFAE2C4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8" y="2454"/>
              <a:ext cx="19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rgbClr val="56127A"/>
                  </a:solidFill>
                  <a:latin typeface="Verdana" panose="020B0604030504040204" pitchFamily="34" charset="0"/>
                </a:rPr>
                <a:t>c</a:t>
              </a:r>
            </a:p>
          </p:txBody>
        </p:sp>
        <p:sp>
          <p:nvSpPr>
            <p:cNvPr id="118820" name="Rectangle 34">
              <a:extLst>
                <a:ext uri="{FF2B5EF4-FFF2-40B4-BE49-F238E27FC236}">
                  <a16:creationId xmlns:a16="http://schemas.microsoft.com/office/drawing/2014/main" xmlns="" id="{136296E5-E5F5-40A4-968B-31F6D296EA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0" y="2800"/>
              <a:ext cx="20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1800">
                  <a:solidFill>
                    <a:srgbClr val="56127A"/>
                  </a:solidFill>
                  <a:latin typeface="Verdana" panose="020B0604030504040204" pitchFamily="34" charset="0"/>
                </a:rPr>
                <a:t>d</a:t>
              </a:r>
            </a:p>
          </p:txBody>
        </p:sp>
        <p:sp>
          <p:nvSpPr>
            <p:cNvPr id="118821" name="Rectangle 35">
              <a:extLst>
                <a:ext uri="{FF2B5EF4-FFF2-40B4-BE49-F238E27FC236}">
                  <a16:creationId xmlns:a16="http://schemas.microsoft.com/office/drawing/2014/main" xmlns="" id="{95F4E37B-3177-4F48-99C5-5B90B5ED0D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2" y="2862"/>
              <a:ext cx="19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>
                  <a:solidFill>
                    <a:srgbClr val="56127A"/>
                  </a:solidFill>
                  <a:latin typeface="Verdana" panose="020B0604030504040204" pitchFamily="34" charset="0"/>
                </a:rPr>
                <a:t>c</a:t>
              </a:r>
            </a:p>
          </p:txBody>
        </p:sp>
        <p:sp>
          <p:nvSpPr>
            <p:cNvPr id="118822" name="Rectangle 36">
              <a:extLst>
                <a:ext uri="{FF2B5EF4-FFF2-40B4-BE49-F238E27FC236}">
                  <a16:creationId xmlns:a16="http://schemas.microsoft.com/office/drawing/2014/main" xmlns="" id="{6463BC89-FEEF-48AE-A14C-EE34B3796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2" y="2526"/>
              <a:ext cx="23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2000" b="1" dirty="0">
                  <a:solidFill>
                    <a:srgbClr val="3333FF"/>
                  </a:solidFill>
                  <a:latin typeface="Verdana" panose="020B0604030504040204" pitchFamily="34" charset="0"/>
                </a:rPr>
                <a:t>*</a:t>
              </a:r>
            </a:p>
          </p:txBody>
        </p:sp>
        <p:sp>
          <p:nvSpPr>
            <p:cNvPr id="118823" name="Line 37">
              <a:extLst>
                <a:ext uri="{FF2B5EF4-FFF2-40B4-BE49-F238E27FC236}">
                  <a16:creationId xmlns:a16="http://schemas.microsoft.com/office/drawing/2014/main" xmlns="" id="{E610B834-B821-4F88-9DE3-94CC679C2DE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81" y="2370"/>
              <a:ext cx="140" cy="1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24" name="Rectangle 38">
              <a:extLst>
                <a:ext uri="{FF2B5EF4-FFF2-40B4-BE49-F238E27FC236}">
                  <a16:creationId xmlns:a16="http://schemas.microsoft.com/office/drawing/2014/main" xmlns="" id="{36DCE8A6-0500-456F-B208-9A0E7427FF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" y="2452"/>
              <a:ext cx="20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 sz="1800">
                  <a:solidFill>
                    <a:srgbClr val="56127A"/>
                  </a:solidFill>
                  <a:latin typeface="Verdana" panose="020B0604030504040204" pitchFamily="34" charset="0"/>
                </a:rPr>
                <a:t>b</a:t>
              </a:r>
            </a:p>
          </p:txBody>
        </p:sp>
      </p:grpSp>
      <p:sp>
        <p:nvSpPr>
          <p:cNvPr id="1093671" name="Rectangle 39">
            <a:extLst>
              <a:ext uri="{FF2B5EF4-FFF2-40B4-BE49-F238E27FC236}">
                <a16:creationId xmlns:a16="http://schemas.microsoft.com/office/drawing/2014/main" xmlns="" id="{9C82F0BE-1015-4252-AF5F-993515BA90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5154" y="4910422"/>
            <a:ext cx="4844276" cy="82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dirty="0">
                <a:latin typeface="Verdana" panose="020B0604030504040204" pitchFamily="34" charset="0"/>
              </a:rPr>
              <a:t>Reverse Polish</a:t>
            </a:r>
          </a:p>
          <a:p>
            <a:pPr latinLnBrk="0">
              <a:lnSpc>
                <a:spcPct val="100000"/>
              </a:lnSpc>
            </a:pP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	a b c </a:t>
            </a:r>
            <a:r>
              <a:rPr kumimoji="0" lang="en-US" altLang="en-US" dirty="0">
                <a:solidFill>
                  <a:schemeClr val="tx2"/>
                </a:solidFill>
                <a:latin typeface="Verdana" panose="020B0604030504040204" pitchFamily="34" charset="0"/>
              </a:rPr>
              <a:t>* </a:t>
            </a:r>
            <a:r>
              <a:rPr kumimoji="0" lang="en-US" altLang="en-US" dirty="0">
                <a:solidFill>
                  <a:srgbClr val="FF0000"/>
                </a:solidFill>
                <a:latin typeface="Verdana" panose="020B0604030504040204" pitchFamily="34" charset="0"/>
              </a:rPr>
              <a:t>+</a:t>
            </a: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 a d c </a:t>
            </a:r>
            <a:r>
              <a:rPr kumimoji="0" lang="en-US" altLang="en-US" dirty="0">
                <a:solidFill>
                  <a:schemeClr val="tx2"/>
                </a:solidFill>
                <a:latin typeface="Verdana" panose="020B0604030504040204" pitchFamily="34" charset="0"/>
              </a:rPr>
              <a:t>* </a:t>
            </a:r>
            <a:r>
              <a:rPr kumimoji="0" lang="en-US" altLang="en-US" dirty="0">
                <a:solidFill>
                  <a:srgbClr val="FF0000"/>
                </a:solidFill>
                <a:latin typeface="Verdana" panose="020B0604030504040204" pitchFamily="34" charset="0"/>
              </a:rPr>
              <a:t>+</a:t>
            </a: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 e </a:t>
            </a:r>
            <a:r>
              <a:rPr kumimoji="0" lang="en-US" altLang="en-US" dirty="0">
                <a:solidFill>
                  <a:srgbClr val="990000"/>
                </a:solidFill>
                <a:latin typeface="Verdana" panose="020B0604030504040204" pitchFamily="34" charset="0"/>
              </a:rPr>
              <a:t>-</a:t>
            </a:r>
            <a:r>
              <a:rPr kumimoji="0" lang="en-US" altLang="en-US" dirty="0">
                <a:solidFill>
                  <a:srgbClr val="56127A"/>
                </a:solidFill>
                <a:latin typeface="Verdana" panose="020B0604030504040204" pitchFamily="34" charset="0"/>
              </a:rPr>
              <a:t> </a:t>
            </a:r>
            <a:r>
              <a:rPr kumimoji="0" lang="en-US" altLang="en-US" dirty="0">
                <a:solidFill>
                  <a:srgbClr val="0033CC"/>
                </a:solidFill>
                <a:latin typeface="Verdana" panose="020B0604030504040204" pitchFamily="34" charset="0"/>
              </a:rPr>
              <a:t>/</a:t>
            </a:r>
          </a:p>
        </p:txBody>
      </p:sp>
      <p:sp>
        <p:nvSpPr>
          <p:cNvPr id="118828" name="Text Box 42">
            <a:extLst>
              <a:ext uri="{FF2B5EF4-FFF2-40B4-BE49-F238E27FC236}">
                <a16:creationId xmlns:a16="http://schemas.microsoft.com/office/drawing/2014/main" xmlns="" id="{58F3B7C4-6A4D-49EB-B647-DF1E33A98F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12119" y="1411704"/>
            <a:ext cx="195460" cy="338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dirty="0">
                <a:solidFill>
                  <a:srgbClr val="FF0000"/>
                </a:solidFill>
                <a:latin typeface="Verdana" panose="020B0604030504040204" pitchFamily="34" charset="0"/>
              </a:rPr>
              <a:t>push a</a:t>
            </a:r>
          </a:p>
        </p:txBody>
      </p:sp>
      <p:sp>
        <p:nvSpPr>
          <p:cNvPr id="118831" name="Text Box 45">
            <a:extLst>
              <a:ext uri="{FF2B5EF4-FFF2-40B4-BE49-F238E27FC236}">
                <a16:creationId xmlns:a16="http://schemas.microsoft.com/office/drawing/2014/main" xmlns="" id="{9407F321-7A7F-41D4-AC7D-4DFA1FED1C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35026" y="1925053"/>
            <a:ext cx="940796" cy="21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dirty="0">
                <a:solidFill>
                  <a:srgbClr val="FF0000"/>
                </a:solidFill>
                <a:latin typeface="Verdana" panose="020B0604030504040204" pitchFamily="34" charset="0"/>
              </a:rPr>
              <a:t>push b</a:t>
            </a:r>
          </a:p>
        </p:txBody>
      </p:sp>
      <p:sp>
        <p:nvSpPr>
          <p:cNvPr id="118834" name="Text Box 48">
            <a:extLst>
              <a:ext uri="{FF2B5EF4-FFF2-40B4-BE49-F238E27FC236}">
                <a16:creationId xmlns:a16="http://schemas.microsoft.com/office/drawing/2014/main" xmlns="" id="{54E3846B-89A9-4BB9-B361-6F18DF8212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83923" y="2982835"/>
            <a:ext cx="11969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dirty="0">
                <a:solidFill>
                  <a:srgbClr val="FF0000"/>
                </a:solidFill>
                <a:latin typeface="Verdana" panose="020B0604030504040204" pitchFamily="34" charset="0"/>
              </a:rPr>
              <a:t>push c</a:t>
            </a:r>
          </a:p>
        </p:txBody>
      </p:sp>
      <p:sp>
        <p:nvSpPr>
          <p:cNvPr id="118837" name="Text Box 51">
            <a:extLst>
              <a:ext uri="{FF2B5EF4-FFF2-40B4-BE49-F238E27FC236}">
                <a16:creationId xmlns:a16="http://schemas.microsoft.com/office/drawing/2014/main" xmlns="" id="{74484AF0-5D1F-476D-AAE8-664BBF6933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31116" y="2470484"/>
            <a:ext cx="14277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algn="l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</a:pPr>
            <a:r>
              <a:rPr kumimoji="0" lang="en-US" altLang="en-US" dirty="0">
                <a:solidFill>
                  <a:srgbClr val="FF0000"/>
                </a:solidFill>
                <a:latin typeface="Verdana" panose="020B0604030504040204" pitchFamily="34" charset="0"/>
              </a:rPr>
              <a:t>multiply</a:t>
            </a:r>
          </a:p>
        </p:txBody>
      </p:sp>
      <p:grpSp>
        <p:nvGrpSpPr>
          <p:cNvPr id="7" name="Group 52">
            <a:extLst>
              <a:ext uri="{FF2B5EF4-FFF2-40B4-BE49-F238E27FC236}">
                <a16:creationId xmlns:a16="http://schemas.microsoft.com/office/drawing/2014/main" xmlns="" id="{2E63F4A0-665D-4829-98BF-1C81E980DFCD}"/>
              </a:ext>
            </a:extLst>
          </p:cNvPr>
          <p:cNvGrpSpPr>
            <a:grpSpLocks/>
          </p:cNvGrpSpPr>
          <p:nvPr/>
        </p:nvGrpSpPr>
        <p:grpSpPr bwMode="auto">
          <a:xfrm>
            <a:off x="6680200" y="3239155"/>
            <a:ext cx="1143000" cy="609600"/>
            <a:chOff x="2640" y="2832"/>
            <a:chExt cx="720" cy="384"/>
          </a:xfrm>
        </p:grpSpPr>
        <p:sp>
          <p:nvSpPr>
            <p:cNvPr id="118839" name="Line 53">
              <a:extLst>
                <a:ext uri="{FF2B5EF4-FFF2-40B4-BE49-F238E27FC236}">
                  <a16:creationId xmlns:a16="http://schemas.microsoft.com/office/drawing/2014/main" xmlns="" id="{64D9601F-376F-418F-AA08-E5D2011C0B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20" y="2832"/>
              <a:ext cx="24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8840" name="Line 54">
              <a:extLst>
                <a:ext uri="{FF2B5EF4-FFF2-40B4-BE49-F238E27FC236}">
                  <a16:creationId xmlns:a16="http://schemas.microsoft.com/office/drawing/2014/main" xmlns="" id="{2C97194E-2EA3-489E-A456-EE54153B5D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120" y="3072"/>
              <a:ext cx="24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18841" name="Group 55">
              <a:extLst>
                <a:ext uri="{FF2B5EF4-FFF2-40B4-BE49-F238E27FC236}">
                  <a16:creationId xmlns:a16="http://schemas.microsoft.com/office/drawing/2014/main" xmlns="" id="{6527D06B-6D1C-4C61-9CAE-1957015D28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80" y="2880"/>
              <a:ext cx="285" cy="302"/>
              <a:chOff x="2825" y="2876"/>
              <a:chExt cx="285" cy="302"/>
            </a:xfrm>
          </p:grpSpPr>
          <p:sp>
            <p:nvSpPr>
              <p:cNvPr id="118842" name="Oval 56">
                <a:extLst>
                  <a:ext uri="{FF2B5EF4-FFF2-40B4-BE49-F238E27FC236}">
                    <a16:creationId xmlns:a16="http://schemas.microsoft.com/office/drawing/2014/main" xmlns="" id="{6C0404CC-5BA1-41CA-AA58-A9EAE7AEFA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5" y="2876"/>
                <a:ext cx="264" cy="264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1pPr>
                <a:lvl2pPr marL="742950" indent="-285750"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2pPr>
                <a:lvl3pPr marL="1143000" indent="-228600"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3pPr>
                <a:lvl4pPr marL="1600200" indent="-228600"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4pPr>
                <a:lvl5pPr marL="2057400" indent="-228600"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5pPr>
                <a:lvl6pPr marL="2514600" indent="-2286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6pPr>
                <a:lvl7pPr marL="2971800" indent="-2286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7pPr>
                <a:lvl8pPr marL="3429000" indent="-2286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8pPr>
                <a:lvl9pPr marL="3886200" indent="-2286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9pPr>
              </a:lstStyle>
              <a:p>
                <a:pPr latinLnBrk="0">
                  <a:lnSpc>
                    <a:spcPct val="100000"/>
                  </a:lnSpc>
                </a:pPr>
                <a:endParaRPr kumimoji="0" lang="en-US" altLang="en-US" sz="1800">
                  <a:latin typeface="Garamond" panose="02020404030301010803" pitchFamily="18" charset="0"/>
                </a:endParaRPr>
              </a:p>
            </p:txBody>
          </p:sp>
          <p:sp>
            <p:nvSpPr>
              <p:cNvPr id="118843" name="Rectangle 57">
                <a:extLst>
                  <a:ext uri="{FF2B5EF4-FFF2-40B4-BE49-F238E27FC236}">
                    <a16:creationId xmlns:a16="http://schemas.microsoft.com/office/drawing/2014/main" xmlns="" id="{A375B3E5-1F56-48E2-AC2E-AF22B50981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2928"/>
                <a:ext cx="230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488" tIns="44450" rIns="90488" bIns="44450">
                <a:spAutoFit/>
              </a:bodyPr>
              <a:lstStyle>
                <a:lvl1pPr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1pPr>
                <a:lvl2pPr marL="742950" indent="-285750"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2pPr>
                <a:lvl3pPr marL="1143000" indent="-228600"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3pPr>
                <a:lvl4pPr marL="1600200" indent="-228600"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4pPr>
                <a:lvl5pPr marL="2057400" indent="-228600" algn="l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5pPr>
                <a:lvl6pPr marL="2514600" indent="-2286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6pPr>
                <a:lvl7pPr marL="2971800" indent="-2286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7pPr>
                <a:lvl8pPr marL="3429000" indent="-2286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8pPr>
                <a:lvl9pPr marL="3886200" indent="-2286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9pPr>
              </a:lstStyle>
              <a:p>
                <a:pPr latinLnBrk="0">
                  <a:lnSpc>
                    <a:spcPct val="100000"/>
                  </a:lnSpc>
                </a:pPr>
                <a:r>
                  <a:rPr kumimoji="0" lang="en-US" altLang="en-US" sz="2000" b="1" dirty="0">
                    <a:solidFill>
                      <a:srgbClr val="3333FF"/>
                    </a:solidFill>
                    <a:latin typeface="Verdana" panose="020B0604030504040204" pitchFamily="34" charset="0"/>
                  </a:rPr>
                  <a:t>*</a:t>
                </a:r>
              </a:p>
            </p:txBody>
          </p:sp>
        </p:grpSp>
        <p:sp>
          <p:nvSpPr>
            <p:cNvPr id="118844" name="Freeform 58">
              <a:extLst>
                <a:ext uri="{FF2B5EF4-FFF2-40B4-BE49-F238E27FC236}">
                  <a16:creationId xmlns:a16="http://schemas.microsoft.com/office/drawing/2014/main" xmlns="" id="{0B34F3CF-45AB-4411-BC70-F23B0C33A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0" y="3024"/>
              <a:ext cx="576" cy="192"/>
            </a:xfrm>
            <a:custGeom>
              <a:avLst/>
              <a:gdLst>
                <a:gd name="T0" fmla="*/ 240 w 576"/>
                <a:gd name="T1" fmla="*/ 0 h 192"/>
                <a:gd name="T2" fmla="*/ 0 w 576"/>
                <a:gd name="T3" fmla="*/ 0 h 192"/>
                <a:gd name="T4" fmla="*/ 0 w 576"/>
                <a:gd name="T5" fmla="*/ 192 h 192"/>
                <a:gd name="T6" fmla="*/ 576 w 576"/>
                <a:gd name="T7" fmla="*/ 192 h 1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"/>
                <a:gd name="T13" fmla="*/ 0 h 192"/>
                <a:gd name="T14" fmla="*/ 576 w 576"/>
                <a:gd name="T15" fmla="*/ 192 h 1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" h="192">
                  <a:moveTo>
                    <a:pt x="240" y="0"/>
                  </a:moveTo>
                  <a:lnTo>
                    <a:pt x="0" y="0"/>
                  </a:lnTo>
                  <a:lnTo>
                    <a:pt x="0" y="192"/>
                  </a:lnTo>
                  <a:lnTo>
                    <a:pt x="576" y="192"/>
                  </a:lnTo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endParaRPr kumimoji="0" lang="en-US" altLang="en-US" sz="1800">
                <a:latin typeface="Garamond" panose="02020404030301010803" pitchFamily="18" charset="0"/>
              </a:endParaRPr>
            </a:p>
          </p:txBody>
        </p:sp>
      </p:grpSp>
      <p:grpSp>
        <p:nvGrpSpPr>
          <p:cNvPr id="9" name="Group 59">
            <a:extLst>
              <a:ext uri="{FF2B5EF4-FFF2-40B4-BE49-F238E27FC236}">
                <a16:creationId xmlns:a16="http://schemas.microsoft.com/office/drawing/2014/main" xmlns="" id="{48FDEE7F-B617-424E-BB5D-6C5F6D37E004}"/>
              </a:ext>
            </a:extLst>
          </p:cNvPr>
          <p:cNvGrpSpPr>
            <a:grpSpLocks/>
          </p:cNvGrpSpPr>
          <p:nvPr/>
        </p:nvGrpSpPr>
        <p:grpSpPr bwMode="auto">
          <a:xfrm>
            <a:off x="7569201" y="1169056"/>
            <a:ext cx="2740025" cy="3789363"/>
            <a:chOff x="3808" y="1544"/>
            <a:chExt cx="1726" cy="2387"/>
          </a:xfrm>
        </p:grpSpPr>
        <p:sp>
          <p:nvSpPr>
            <p:cNvPr id="118846" name="Text Box 60">
              <a:extLst>
                <a:ext uri="{FF2B5EF4-FFF2-40B4-BE49-F238E27FC236}">
                  <a16:creationId xmlns:a16="http://schemas.microsoft.com/office/drawing/2014/main" xmlns="" id="{44682D7C-E73A-4F5F-AD1D-94946FDF0C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08" y="3643"/>
              <a:ext cx="172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100000"/>
                </a:lnSpc>
              </a:pPr>
              <a:r>
                <a:rPr kumimoji="0" lang="en-US" altLang="en-US">
                  <a:latin typeface="Verdana" panose="020B0604030504040204" pitchFamily="34" charset="0"/>
                </a:rPr>
                <a:t>Evaluation Stack</a:t>
              </a:r>
            </a:p>
          </p:txBody>
        </p:sp>
        <p:grpSp>
          <p:nvGrpSpPr>
            <p:cNvPr id="118847" name="Group 61">
              <a:extLst>
                <a:ext uri="{FF2B5EF4-FFF2-40B4-BE49-F238E27FC236}">
                  <a16:creationId xmlns:a16="http://schemas.microsoft.com/office/drawing/2014/main" xmlns="" id="{7B9B2C2D-D1E8-48BE-BB27-108B6079D4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68" y="1544"/>
              <a:ext cx="1224" cy="2064"/>
              <a:chOff x="4360" y="1544"/>
              <a:chExt cx="1224" cy="2064"/>
            </a:xfrm>
          </p:grpSpPr>
          <p:grpSp>
            <p:nvGrpSpPr>
              <p:cNvPr id="118848" name="Group 62">
                <a:extLst>
                  <a:ext uri="{FF2B5EF4-FFF2-40B4-BE49-F238E27FC236}">
                    <a16:creationId xmlns:a16="http://schemas.microsoft.com/office/drawing/2014/main" xmlns="" id="{2B3006BD-4EEE-4994-9892-2FC4A6A0F67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60" y="1544"/>
                <a:ext cx="1224" cy="2064"/>
                <a:chOff x="3664" y="1552"/>
                <a:chExt cx="1920" cy="2064"/>
              </a:xfrm>
            </p:grpSpPr>
            <p:sp>
              <p:nvSpPr>
                <p:cNvPr id="118849" name="Line 63">
                  <a:extLst>
                    <a:ext uri="{FF2B5EF4-FFF2-40B4-BE49-F238E27FC236}">
                      <a16:creationId xmlns:a16="http://schemas.microsoft.com/office/drawing/2014/main" xmlns="" id="{2C890240-99D4-4ECF-900E-78292CD2212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584" y="1552"/>
                  <a:ext cx="0" cy="206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18850" name="Line 64">
                  <a:extLst>
                    <a:ext uri="{FF2B5EF4-FFF2-40B4-BE49-F238E27FC236}">
                      <a16:creationId xmlns:a16="http://schemas.microsoft.com/office/drawing/2014/main" xmlns="" id="{971E8961-73E0-4F33-8620-656B70C7632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664" y="3616"/>
                  <a:ext cx="1920" cy="0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18851" name="Line 65">
                  <a:extLst>
                    <a:ext uri="{FF2B5EF4-FFF2-40B4-BE49-F238E27FC236}">
                      <a16:creationId xmlns:a16="http://schemas.microsoft.com/office/drawing/2014/main" xmlns="" id="{78435981-2F06-40B8-B703-326D344CA61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664" y="1552"/>
                  <a:ext cx="0" cy="2064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18852" name="Line 66">
                <a:extLst>
                  <a:ext uri="{FF2B5EF4-FFF2-40B4-BE49-F238E27FC236}">
                    <a16:creationId xmlns:a16="http://schemas.microsoft.com/office/drawing/2014/main" xmlns="" id="{E53F30D7-AAE2-4A85-B75A-6BF68F68DD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0" y="1872"/>
                <a:ext cx="1224" cy="0"/>
              </a:xfrm>
              <a:prstGeom prst="line">
                <a:avLst/>
              </a:prstGeom>
              <a:noFill/>
              <a:ln w="95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53" name="Line 67">
                <a:extLst>
                  <a:ext uri="{FF2B5EF4-FFF2-40B4-BE49-F238E27FC236}">
                    <a16:creationId xmlns:a16="http://schemas.microsoft.com/office/drawing/2014/main" xmlns="" id="{557378DD-BC9E-4F0D-8779-CF4A9B24DA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0" y="2160"/>
                <a:ext cx="1224" cy="0"/>
              </a:xfrm>
              <a:prstGeom prst="line">
                <a:avLst/>
              </a:prstGeom>
              <a:noFill/>
              <a:ln w="95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54" name="Line 68">
                <a:extLst>
                  <a:ext uri="{FF2B5EF4-FFF2-40B4-BE49-F238E27FC236}">
                    <a16:creationId xmlns:a16="http://schemas.microsoft.com/office/drawing/2014/main" xmlns="" id="{3424B282-924D-4BB2-BF6C-F0699CAAF2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0" y="2448"/>
                <a:ext cx="1224" cy="0"/>
              </a:xfrm>
              <a:prstGeom prst="line">
                <a:avLst/>
              </a:prstGeom>
              <a:noFill/>
              <a:ln w="95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55" name="Line 69">
                <a:extLst>
                  <a:ext uri="{FF2B5EF4-FFF2-40B4-BE49-F238E27FC236}">
                    <a16:creationId xmlns:a16="http://schemas.microsoft.com/office/drawing/2014/main" xmlns="" id="{ECDF3AB8-4DF3-492F-AFD1-A3E103C8DD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0" y="2736"/>
                <a:ext cx="1224" cy="0"/>
              </a:xfrm>
              <a:prstGeom prst="line">
                <a:avLst/>
              </a:prstGeom>
              <a:noFill/>
              <a:ln w="95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56" name="Line 70">
                <a:extLst>
                  <a:ext uri="{FF2B5EF4-FFF2-40B4-BE49-F238E27FC236}">
                    <a16:creationId xmlns:a16="http://schemas.microsoft.com/office/drawing/2014/main" xmlns="" id="{BC5D2790-9CD5-430F-9129-C4492F1077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0" y="3024"/>
                <a:ext cx="1224" cy="0"/>
              </a:xfrm>
              <a:prstGeom prst="line">
                <a:avLst/>
              </a:prstGeom>
              <a:noFill/>
              <a:ln w="95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57" name="Line 71">
                <a:extLst>
                  <a:ext uri="{FF2B5EF4-FFF2-40B4-BE49-F238E27FC236}">
                    <a16:creationId xmlns:a16="http://schemas.microsoft.com/office/drawing/2014/main" xmlns="" id="{EDE10FC7-3C7F-406F-9913-C04DDB388C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60" y="3312"/>
                <a:ext cx="1224" cy="0"/>
              </a:xfrm>
              <a:prstGeom prst="line">
                <a:avLst/>
              </a:prstGeom>
              <a:noFill/>
              <a:ln w="952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12" name="Group 72">
            <a:extLst>
              <a:ext uri="{FF2B5EF4-FFF2-40B4-BE49-F238E27FC236}">
                <a16:creationId xmlns:a16="http://schemas.microsoft.com/office/drawing/2014/main" xmlns="" id="{F6452ADF-8AFA-4539-B6B6-5A5C860D75CC}"/>
              </a:ext>
            </a:extLst>
          </p:cNvPr>
          <p:cNvGrpSpPr>
            <a:grpSpLocks/>
          </p:cNvGrpSpPr>
          <p:nvPr/>
        </p:nvGrpSpPr>
        <p:grpSpPr bwMode="auto">
          <a:xfrm>
            <a:off x="7823201" y="3061355"/>
            <a:ext cx="1947863" cy="896938"/>
            <a:chOff x="3944" y="864"/>
            <a:chExt cx="1227" cy="565"/>
          </a:xfrm>
        </p:grpSpPr>
        <p:sp>
          <p:nvSpPr>
            <p:cNvPr id="118859" name="Rectangle 73">
              <a:extLst>
                <a:ext uri="{FF2B5EF4-FFF2-40B4-BE49-F238E27FC236}">
                  <a16:creationId xmlns:a16="http://schemas.microsoft.com/office/drawing/2014/main" xmlns="" id="{F0D9D8F0-59C9-4F33-AB12-46F04E41A2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4" y="1144"/>
              <a:ext cx="1227" cy="28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algn="ctr" latinLnBrk="0">
                <a:lnSpc>
                  <a:spcPct val="100000"/>
                </a:lnSpc>
              </a:pPr>
              <a:r>
                <a:rPr kumimoji="0" lang="en-US" altLang="en-US">
                  <a:solidFill>
                    <a:schemeClr val="bg1"/>
                  </a:solidFill>
                  <a:latin typeface="Verdana" panose="020B0604030504040204" pitchFamily="34" charset="0"/>
                </a:rPr>
                <a:t>b * c</a:t>
              </a:r>
            </a:p>
          </p:txBody>
        </p:sp>
        <p:sp>
          <p:nvSpPr>
            <p:cNvPr id="118860" name="Rectangle 74">
              <a:extLst>
                <a:ext uri="{FF2B5EF4-FFF2-40B4-BE49-F238E27FC236}">
                  <a16:creationId xmlns:a16="http://schemas.microsoft.com/office/drawing/2014/main" xmlns="" id="{90969E21-A9A1-4CAB-8AE6-449C2BC966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4" y="864"/>
              <a:ext cx="1227" cy="28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742950" indent="-28575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6002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057400" indent="-228600" algn="l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algn="ctr" latinLnBrk="0">
                <a:lnSpc>
                  <a:spcPct val="100000"/>
                </a:lnSpc>
              </a:pPr>
              <a:endParaRPr kumimoji="0" lang="en-US" altLang="en-US">
                <a:solidFill>
                  <a:srgbClr val="56127A"/>
                </a:solidFill>
                <a:latin typeface="Verdana" panose="020B0604030504040204" pitchFamily="34" charset="0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3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3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3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3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3634" grpId="0" animBg="1" autoUpdateAnimBg="0"/>
      <p:bldP spid="1093635" grpId="0" animBg="1" autoUpdateAnimBg="0"/>
      <p:bldP spid="1093636" grpId="0" animBg="1" autoUpdateAnimBg="0"/>
      <p:bldP spid="1093671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xmlns="" id="{FE4503BA-D7D4-4B3D-80C8-50F725D0D0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39725" y="72709"/>
            <a:ext cx="7366000" cy="517525"/>
          </a:xfrm>
          <a:noFill/>
          <a:ln/>
        </p:spPr>
        <p:txBody>
          <a:bodyPr anchor="ctr"/>
          <a:lstStyle/>
          <a:p>
            <a:r>
              <a:rPr lang="en-US" altLang="ko-KR" sz="2800" dirty="0">
                <a:latin typeface="Aharoni" panose="02010803020104030203" pitchFamily="2" charset="-79"/>
                <a:cs typeface="Aharoni" panose="02010803020104030203" pitchFamily="2" charset="-79"/>
              </a:rPr>
              <a:t>REVERSE  POLISH  NOTATION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xmlns="" id="{B4908B14-3F3C-4E48-BA00-84CF234DBC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76789" y="1863726"/>
            <a:ext cx="34925" cy="1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68" name="Rectangle 4">
            <a:extLst>
              <a:ext uri="{FF2B5EF4-FFF2-40B4-BE49-F238E27FC236}">
                <a16:creationId xmlns:a16="http://schemas.microsoft.com/office/drawing/2014/main" xmlns="" id="{938F372E-2DB9-446F-B88B-CC84F9DCE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8964" y="1185864"/>
            <a:ext cx="6929437" cy="841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marL="381000" indent="-381000" algn="l" defTabSz="152400" latinLnBrk="1">
              <a:tabLst>
                <a:tab pos="9017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952500" indent="-381000" algn="l" defTabSz="152400" latinLnBrk="1">
              <a:tabLst>
                <a:tab pos="9017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524000" indent="-381000" algn="l" defTabSz="152400" latinLnBrk="1">
              <a:tabLst>
                <a:tab pos="9017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2095500" indent="-381000" algn="l" defTabSz="152400" latinLnBrk="1">
              <a:tabLst>
                <a:tab pos="9017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667000" indent="-381000" algn="l" defTabSz="152400" latinLnBrk="1">
              <a:tabLst>
                <a:tab pos="9017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31242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9017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5814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9017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40386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9017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4958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9017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96000"/>
              </a:lnSpc>
            </a:pPr>
            <a:r>
              <a:rPr lang="en-US" altLang="ko-KR" sz="1800" dirty="0">
                <a:latin typeface="Arial" panose="020B0604020202020204" pitchFamily="34" charset="0"/>
              </a:rPr>
              <a:t>A + B	Infix notation</a:t>
            </a:r>
          </a:p>
          <a:p>
            <a:pPr latinLnBrk="0">
              <a:lnSpc>
                <a:spcPct val="96000"/>
              </a:lnSpc>
            </a:pPr>
            <a:r>
              <a:rPr lang="en-US" altLang="ko-KR" sz="1800" dirty="0">
                <a:latin typeface="Arial" panose="020B0604020202020204" pitchFamily="34" charset="0"/>
              </a:rPr>
              <a:t>+ A B	Prefix or Polish notation</a:t>
            </a:r>
          </a:p>
          <a:p>
            <a:pPr latinLnBrk="0">
              <a:lnSpc>
                <a:spcPct val="96000"/>
              </a:lnSpc>
            </a:pPr>
            <a:r>
              <a:rPr lang="en-US" altLang="ko-KR" sz="1800" dirty="0">
                <a:latin typeface="Arial" panose="020B0604020202020204" pitchFamily="34" charset="0"/>
              </a:rPr>
              <a:t>A B +	Postfix or reverse Polish notation</a:t>
            </a:r>
          </a:p>
        </p:txBody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xmlns="" id="{3D4BCC47-DB96-4AA2-93FF-BE48503818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9055" y="2306262"/>
            <a:ext cx="8350529" cy="311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63500" tIns="25400" rIns="63500" bIns="25400">
            <a:spAutoFit/>
          </a:bodyPr>
          <a:lstStyle>
            <a:lvl1pPr marL="381000" indent="-3810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952500" indent="-3810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524000" indent="-3810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2095500" indent="-3810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667000" indent="-3810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3124200" indent="-381000" defTabSz="1524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581400" indent="-381000" defTabSz="1524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4038600" indent="-381000" defTabSz="1524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495800" indent="-381000" defTabSz="1524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94000"/>
              </a:lnSpc>
              <a:spcBef>
                <a:spcPct val="47000"/>
              </a:spcBef>
            </a:pPr>
            <a:r>
              <a:rPr lang="en-US" altLang="ko-KR" sz="1400" dirty="0">
                <a:latin typeface="Arial" panose="020B0604020202020204" pitchFamily="34" charset="0"/>
              </a:rPr>
              <a:t>     </a:t>
            </a:r>
            <a:r>
              <a:rPr lang="en-US" altLang="ko-KR" sz="1800" dirty="0">
                <a:latin typeface="Arial" panose="020B0604020202020204" pitchFamily="34" charset="0"/>
              </a:rPr>
              <a:t>- The reverse Polish notation is very suitable for stack 	manipulation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xmlns="" id="{473CEBDE-43FB-4682-A644-071698CC99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4089" y="2944813"/>
            <a:ext cx="34925" cy="15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xmlns="" id="{396447A8-09BF-43BA-A1B7-36B33FA6B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3913" y="2828925"/>
            <a:ext cx="4821961" cy="3129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85000"/>
              </a:lnSpc>
              <a:buFontTx/>
              <a:buChar char="•"/>
            </a:pPr>
            <a:r>
              <a:rPr lang="en-US" altLang="ko-KR" sz="2000" b="1" dirty="0">
                <a:solidFill>
                  <a:srgbClr val="FF0000"/>
                </a:solidFill>
                <a:latin typeface="Arial" panose="020B0604020202020204" pitchFamily="34" charset="0"/>
              </a:rPr>
              <a:t> Evaluation of Arithmetic Expressions</a:t>
            </a:r>
          </a:p>
        </p:txBody>
      </p:sp>
      <p:sp>
        <p:nvSpPr>
          <p:cNvPr id="11272" name="Rectangle 8">
            <a:extLst>
              <a:ext uri="{FF2B5EF4-FFF2-40B4-BE49-F238E27FC236}">
                <a16:creationId xmlns:a16="http://schemas.microsoft.com/office/drawing/2014/main" xmlns="" id="{E0DB1FB6-9261-4E65-888C-F0504FC0B2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1276" y="3160713"/>
            <a:ext cx="6809621" cy="605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>
                <a:latin typeface="Arial" panose="020B0604020202020204" pitchFamily="34" charset="0"/>
              </a:rPr>
              <a:t>  Any arithmetic expression can be expressed in parenthesis-free </a:t>
            </a:r>
          </a:p>
          <a:p>
            <a:pPr latinLnBrk="0"/>
            <a:r>
              <a:rPr lang="en-US" altLang="ko-KR" sz="1800">
                <a:latin typeface="Arial" panose="020B0604020202020204" pitchFamily="34" charset="0"/>
              </a:rPr>
              <a:t>   Polish notation, including reverse Polish notation</a:t>
            </a:r>
          </a:p>
        </p:txBody>
      </p:sp>
      <p:sp>
        <p:nvSpPr>
          <p:cNvPr id="11273" name="Rectangle 9">
            <a:extLst>
              <a:ext uri="{FF2B5EF4-FFF2-40B4-BE49-F238E27FC236}">
                <a16:creationId xmlns:a16="http://schemas.microsoft.com/office/drawing/2014/main" xmlns="" id="{E2A53AF9-E37C-4A12-82DF-99CE43BE5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6639" y="4198939"/>
            <a:ext cx="3692525" cy="31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96000"/>
              </a:lnSpc>
            </a:pPr>
            <a:r>
              <a:rPr lang="en-US" altLang="ko-KR" sz="1800">
                <a:latin typeface="Arial" panose="020B0604020202020204" pitchFamily="34" charset="0"/>
              </a:rPr>
              <a:t>(3 * 4) + (5 * 6)    </a:t>
            </a:r>
            <a:r>
              <a:rPr lang="en-US" altLang="ko-KR" sz="1800">
                <a:latin typeface="Arial" panose="020B0604020202020204" pitchFamily="34" charset="0"/>
                <a:sym typeface="Symbol" panose="05050102010706020507" pitchFamily="18" charset="2"/>
              </a:rPr>
              <a:t></a:t>
            </a:r>
            <a:r>
              <a:rPr lang="en-US" altLang="ko-KR" sz="1800">
                <a:latin typeface="Arial" panose="020B0604020202020204" pitchFamily="34" charset="0"/>
              </a:rPr>
              <a:t>      3 4 * 5 6 * +</a:t>
            </a:r>
          </a:p>
        </p:txBody>
      </p:sp>
      <p:sp>
        <p:nvSpPr>
          <p:cNvPr id="11275" name="Rectangle 11">
            <a:extLst>
              <a:ext uri="{FF2B5EF4-FFF2-40B4-BE49-F238E27FC236}">
                <a16:creationId xmlns:a16="http://schemas.microsoft.com/office/drawing/2014/main" xmlns="" id="{93CA442D-0A9B-4F31-BFE4-9E7EBCCE83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5889" y="626736"/>
            <a:ext cx="4065601" cy="397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buFontTx/>
              <a:buChar char="•"/>
            </a:pPr>
            <a:r>
              <a:rPr lang="en-US" altLang="ko-KR" sz="2000" b="1" dirty="0">
                <a:solidFill>
                  <a:srgbClr val="FF0000"/>
                </a:solidFill>
                <a:latin typeface="Arial" panose="020B0604020202020204" pitchFamily="34" charset="0"/>
              </a:rPr>
              <a:t> Arithmetic Expressions:  A + B</a:t>
            </a:r>
          </a:p>
        </p:txBody>
      </p:sp>
      <p:sp>
        <p:nvSpPr>
          <p:cNvPr id="11277" name="Rectangle 13">
            <a:extLst>
              <a:ext uri="{FF2B5EF4-FFF2-40B4-BE49-F238E27FC236}">
                <a16:creationId xmlns:a16="http://schemas.microsoft.com/office/drawing/2014/main" xmlns="" id="{7CFFAB96-9347-4E5B-9BC5-4FA5A53454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5175" y="4867276"/>
            <a:ext cx="330200" cy="7969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78" name="Line 14">
            <a:extLst>
              <a:ext uri="{FF2B5EF4-FFF2-40B4-BE49-F238E27FC236}">
                <a16:creationId xmlns:a16="http://schemas.microsoft.com/office/drawing/2014/main" xmlns="" id="{C6D9662F-BDDE-4170-991B-CCF28E229D17}"/>
              </a:ext>
            </a:extLst>
          </p:cNvPr>
          <p:cNvSpPr>
            <a:spLocks noChangeShapeType="1"/>
          </p:cNvSpPr>
          <p:nvPr/>
        </p:nvSpPr>
        <p:spPr bwMode="auto">
          <a:xfrm>
            <a:off x="3294063" y="5067300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79" name="Line 15">
            <a:extLst>
              <a:ext uri="{FF2B5EF4-FFF2-40B4-BE49-F238E27FC236}">
                <a16:creationId xmlns:a16="http://schemas.microsoft.com/office/drawing/2014/main" xmlns="" id="{A5D0CB51-0B26-4C6E-BCA1-AFCCD64D2EC5}"/>
              </a:ext>
            </a:extLst>
          </p:cNvPr>
          <p:cNvSpPr>
            <a:spLocks noChangeShapeType="1"/>
          </p:cNvSpPr>
          <p:nvPr/>
        </p:nvSpPr>
        <p:spPr bwMode="auto">
          <a:xfrm>
            <a:off x="3294063" y="5272088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80" name="Line 16">
            <a:extLst>
              <a:ext uri="{FF2B5EF4-FFF2-40B4-BE49-F238E27FC236}">
                <a16:creationId xmlns:a16="http://schemas.microsoft.com/office/drawing/2014/main" xmlns="" id="{F938F01A-8D2B-437F-9606-58E774826723}"/>
              </a:ext>
            </a:extLst>
          </p:cNvPr>
          <p:cNvSpPr>
            <a:spLocks noChangeShapeType="1"/>
          </p:cNvSpPr>
          <p:nvPr/>
        </p:nvSpPr>
        <p:spPr bwMode="auto">
          <a:xfrm>
            <a:off x="3294063" y="5476875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81" name="Rectangle 17">
            <a:extLst>
              <a:ext uri="{FF2B5EF4-FFF2-40B4-BE49-F238E27FC236}">
                <a16:creationId xmlns:a16="http://schemas.microsoft.com/office/drawing/2014/main" xmlns="" id="{A8047263-1E9A-48A2-AFEF-0F1A5EF6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7876" y="5467350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1283" name="Line 19">
            <a:extLst>
              <a:ext uri="{FF2B5EF4-FFF2-40B4-BE49-F238E27FC236}">
                <a16:creationId xmlns:a16="http://schemas.microsoft.com/office/drawing/2014/main" xmlns="" id="{00041847-FB10-4644-9AA2-5F36C2AD950D}"/>
              </a:ext>
            </a:extLst>
          </p:cNvPr>
          <p:cNvSpPr>
            <a:spLocks noChangeShapeType="1"/>
          </p:cNvSpPr>
          <p:nvPr/>
        </p:nvSpPr>
        <p:spPr bwMode="auto">
          <a:xfrm>
            <a:off x="3078163" y="5584825"/>
            <a:ext cx="196850" cy="7938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84" name="Rectangle 20">
            <a:extLst>
              <a:ext uri="{FF2B5EF4-FFF2-40B4-BE49-F238E27FC236}">
                <a16:creationId xmlns:a16="http://schemas.microsoft.com/office/drawing/2014/main" xmlns="" id="{72FC1F40-B0C1-4744-8982-945038B7C7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6375" y="4867276"/>
            <a:ext cx="330200" cy="7969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85" name="Line 21">
            <a:extLst>
              <a:ext uri="{FF2B5EF4-FFF2-40B4-BE49-F238E27FC236}">
                <a16:creationId xmlns:a16="http://schemas.microsoft.com/office/drawing/2014/main" xmlns="" id="{485980CA-9C27-4C53-8FFB-F3BBCA8F5495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6375" y="5067300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86" name="Line 22">
            <a:extLst>
              <a:ext uri="{FF2B5EF4-FFF2-40B4-BE49-F238E27FC236}">
                <a16:creationId xmlns:a16="http://schemas.microsoft.com/office/drawing/2014/main" xmlns="" id="{8044B69E-78E1-4A12-8D0F-F97E073D8160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6375" y="5272088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87" name="Line 23">
            <a:extLst>
              <a:ext uri="{FF2B5EF4-FFF2-40B4-BE49-F238E27FC236}">
                <a16:creationId xmlns:a16="http://schemas.microsoft.com/office/drawing/2014/main" xmlns="" id="{E7A70EDC-AFCF-4DB5-B19E-6CCC249A4F44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6375" y="5476875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88" name="Rectangle 24">
            <a:extLst>
              <a:ext uri="{FF2B5EF4-FFF2-40B4-BE49-F238E27FC236}">
                <a16:creationId xmlns:a16="http://schemas.microsoft.com/office/drawing/2014/main" xmlns="" id="{92F42307-EFB2-48EA-B91E-A374915AC6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7489" y="5467350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1290" name="Line 26">
            <a:extLst>
              <a:ext uri="{FF2B5EF4-FFF2-40B4-BE49-F238E27FC236}">
                <a16:creationId xmlns:a16="http://schemas.microsoft.com/office/drawing/2014/main" xmlns="" id="{BEC7869A-2C1F-4F58-8195-11F4D24A19C9}"/>
              </a:ext>
            </a:extLst>
          </p:cNvPr>
          <p:cNvSpPr>
            <a:spLocks noChangeShapeType="1"/>
          </p:cNvSpPr>
          <p:nvPr/>
        </p:nvSpPr>
        <p:spPr bwMode="auto">
          <a:xfrm>
            <a:off x="3813175" y="5367338"/>
            <a:ext cx="1905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91" name="Rectangle 27">
            <a:extLst>
              <a:ext uri="{FF2B5EF4-FFF2-40B4-BE49-F238E27FC236}">
                <a16:creationId xmlns:a16="http://schemas.microsoft.com/office/drawing/2014/main" xmlns="" id="{57F2E316-7489-46C0-88A0-52E8FC001D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5988" y="4867276"/>
            <a:ext cx="341312" cy="7969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92" name="Line 28">
            <a:extLst>
              <a:ext uri="{FF2B5EF4-FFF2-40B4-BE49-F238E27FC236}">
                <a16:creationId xmlns:a16="http://schemas.microsoft.com/office/drawing/2014/main" xmlns="" id="{8D590B51-79C3-46EA-AEA0-C838EAC75779}"/>
              </a:ext>
            </a:extLst>
          </p:cNvPr>
          <p:cNvSpPr>
            <a:spLocks noChangeShapeType="1"/>
          </p:cNvSpPr>
          <p:nvPr/>
        </p:nvSpPr>
        <p:spPr bwMode="auto">
          <a:xfrm>
            <a:off x="4725988" y="5067300"/>
            <a:ext cx="3413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93" name="Line 29">
            <a:extLst>
              <a:ext uri="{FF2B5EF4-FFF2-40B4-BE49-F238E27FC236}">
                <a16:creationId xmlns:a16="http://schemas.microsoft.com/office/drawing/2014/main" xmlns="" id="{B8FECDA4-E96E-4C47-9FC7-3CFA44CE9F23}"/>
              </a:ext>
            </a:extLst>
          </p:cNvPr>
          <p:cNvSpPr>
            <a:spLocks noChangeShapeType="1"/>
          </p:cNvSpPr>
          <p:nvPr/>
        </p:nvSpPr>
        <p:spPr bwMode="auto">
          <a:xfrm>
            <a:off x="4725988" y="5272088"/>
            <a:ext cx="3413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94" name="Line 30">
            <a:extLst>
              <a:ext uri="{FF2B5EF4-FFF2-40B4-BE49-F238E27FC236}">
                <a16:creationId xmlns:a16="http://schemas.microsoft.com/office/drawing/2014/main" xmlns="" id="{2128C439-85B2-49B7-B645-52C82F8B7DE3}"/>
              </a:ext>
            </a:extLst>
          </p:cNvPr>
          <p:cNvSpPr>
            <a:spLocks noChangeShapeType="1"/>
          </p:cNvSpPr>
          <p:nvPr/>
        </p:nvSpPr>
        <p:spPr bwMode="auto">
          <a:xfrm>
            <a:off x="4725988" y="5476875"/>
            <a:ext cx="3413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95" name="Rectangle 31">
            <a:extLst>
              <a:ext uri="{FF2B5EF4-FFF2-40B4-BE49-F238E27FC236}">
                <a16:creationId xmlns:a16="http://schemas.microsoft.com/office/drawing/2014/main" xmlns="" id="{D8CE5817-9AA4-4975-BA03-DBDF02BE77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0113" y="5461000"/>
            <a:ext cx="352662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1297" name="Line 33">
            <a:extLst>
              <a:ext uri="{FF2B5EF4-FFF2-40B4-BE49-F238E27FC236}">
                <a16:creationId xmlns:a16="http://schemas.microsoft.com/office/drawing/2014/main" xmlns="" id="{EC988B13-39A7-494A-B780-AECBD1347A97}"/>
              </a:ext>
            </a:extLst>
          </p:cNvPr>
          <p:cNvSpPr>
            <a:spLocks noChangeShapeType="1"/>
          </p:cNvSpPr>
          <p:nvPr/>
        </p:nvSpPr>
        <p:spPr bwMode="auto">
          <a:xfrm>
            <a:off x="4510088" y="5584825"/>
            <a:ext cx="19685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98" name="Rectangle 34">
            <a:extLst>
              <a:ext uri="{FF2B5EF4-FFF2-40B4-BE49-F238E27FC236}">
                <a16:creationId xmlns:a16="http://schemas.microsoft.com/office/drawing/2014/main" xmlns="" id="{B86AB1A8-8AED-4D91-8EE5-E1FAE666C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8300" y="4867276"/>
            <a:ext cx="330200" cy="7969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99" name="Line 35">
            <a:extLst>
              <a:ext uri="{FF2B5EF4-FFF2-40B4-BE49-F238E27FC236}">
                <a16:creationId xmlns:a16="http://schemas.microsoft.com/office/drawing/2014/main" xmlns="" id="{B729C7BB-22B0-4C65-9D87-EAC6DA33B78F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8300" y="5067300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00" name="Line 36">
            <a:extLst>
              <a:ext uri="{FF2B5EF4-FFF2-40B4-BE49-F238E27FC236}">
                <a16:creationId xmlns:a16="http://schemas.microsoft.com/office/drawing/2014/main" xmlns="" id="{2B68BD0E-E25D-4886-B418-6D715C3B2F72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8300" y="5272088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01" name="Line 37">
            <a:extLst>
              <a:ext uri="{FF2B5EF4-FFF2-40B4-BE49-F238E27FC236}">
                <a16:creationId xmlns:a16="http://schemas.microsoft.com/office/drawing/2014/main" xmlns="" id="{A80DCF60-A15F-4425-983A-F361A76B88D2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8300" y="5476875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02" name="Rectangle 38">
            <a:extLst>
              <a:ext uri="{FF2B5EF4-FFF2-40B4-BE49-F238E27FC236}">
                <a16:creationId xmlns:a16="http://schemas.microsoft.com/office/drawing/2014/main" xmlns="" id="{55C6E18E-2A15-4A5B-A9EF-8C3196FF6E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013" y="5461000"/>
            <a:ext cx="352662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1304" name="Line 40">
            <a:extLst>
              <a:ext uri="{FF2B5EF4-FFF2-40B4-BE49-F238E27FC236}">
                <a16:creationId xmlns:a16="http://schemas.microsoft.com/office/drawing/2014/main" xmlns="" id="{87119D51-940D-4861-93F0-90AD7BAC1B4F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6688" y="5367338"/>
            <a:ext cx="188912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05" name="Rectangle 41">
            <a:extLst>
              <a:ext uri="{FF2B5EF4-FFF2-40B4-BE49-F238E27FC236}">
                <a16:creationId xmlns:a16="http://schemas.microsoft.com/office/drawing/2014/main" xmlns="" id="{05A5E18C-045F-4E15-9F62-7C02A1A883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0613" y="4867276"/>
            <a:ext cx="330200" cy="7969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06" name="Line 42">
            <a:extLst>
              <a:ext uri="{FF2B5EF4-FFF2-40B4-BE49-F238E27FC236}">
                <a16:creationId xmlns:a16="http://schemas.microsoft.com/office/drawing/2014/main" xmlns="" id="{B6F62C52-13FA-4D70-B6A5-14D1F01FFF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0613" y="5067300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07" name="Line 43">
            <a:extLst>
              <a:ext uri="{FF2B5EF4-FFF2-40B4-BE49-F238E27FC236}">
                <a16:creationId xmlns:a16="http://schemas.microsoft.com/office/drawing/2014/main" xmlns="" id="{19D19798-92A1-4A57-AC63-AE523F4F558D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0613" y="5272088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08" name="Line 44">
            <a:extLst>
              <a:ext uri="{FF2B5EF4-FFF2-40B4-BE49-F238E27FC236}">
                <a16:creationId xmlns:a16="http://schemas.microsoft.com/office/drawing/2014/main" xmlns="" id="{3C0BDA4A-3410-496F-BA4A-4DC3FC01EFAC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0613" y="5476875"/>
            <a:ext cx="330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09" name="Rectangle 45">
            <a:extLst>
              <a:ext uri="{FF2B5EF4-FFF2-40B4-BE49-F238E27FC236}">
                <a16:creationId xmlns:a16="http://schemas.microsoft.com/office/drawing/2014/main" xmlns="" id="{0F8250B3-F99D-479B-A042-DDAF2B6BA1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5213" y="5467350"/>
            <a:ext cx="352662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1311" name="Line 47">
            <a:extLst>
              <a:ext uri="{FF2B5EF4-FFF2-40B4-BE49-F238E27FC236}">
                <a16:creationId xmlns:a16="http://schemas.microsoft.com/office/drawing/2014/main" xmlns="" id="{F7C2A17D-8266-420B-95B4-1397EC90B175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6301" y="5176838"/>
            <a:ext cx="188913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12" name="Rectangle 48">
            <a:extLst>
              <a:ext uri="{FF2B5EF4-FFF2-40B4-BE49-F238E27FC236}">
                <a16:creationId xmlns:a16="http://schemas.microsoft.com/office/drawing/2014/main" xmlns="" id="{E8ADF98B-CD91-490F-9B2B-253EBF8B50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0225" y="4867276"/>
            <a:ext cx="342900" cy="7969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13" name="Line 49">
            <a:extLst>
              <a:ext uri="{FF2B5EF4-FFF2-40B4-BE49-F238E27FC236}">
                <a16:creationId xmlns:a16="http://schemas.microsoft.com/office/drawing/2014/main" xmlns="" id="{36B34FC3-A8C3-4A7F-88D4-AFBF5ABE328E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0225" y="5067300"/>
            <a:ext cx="3429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14" name="Line 50">
            <a:extLst>
              <a:ext uri="{FF2B5EF4-FFF2-40B4-BE49-F238E27FC236}">
                <a16:creationId xmlns:a16="http://schemas.microsoft.com/office/drawing/2014/main" xmlns="" id="{7C83C4A1-65C3-44EB-9013-954FEEA1D143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0225" y="5272088"/>
            <a:ext cx="3429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15" name="Line 51">
            <a:extLst>
              <a:ext uri="{FF2B5EF4-FFF2-40B4-BE49-F238E27FC236}">
                <a16:creationId xmlns:a16="http://schemas.microsoft.com/office/drawing/2014/main" xmlns="" id="{E45A94E8-B7D1-455D-929B-07F4F3197259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0225" y="5476875"/>
            <a:ext cx="3429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16" name="Rectangle 52">
            <a:extLst>
              <a:ext uri="{FF2B5EF4-FFF2-40B4-BE49-F238E27FC236}">
                <a16:creationId xmlns:a16="http://schemas.microsoft.com/office/drawing/2014/main" xmlns="" id="{0D510A68-F25A-47B1-B942-659A7F6E89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5938" y="5467350"/>
            <a:ext cx="352662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1318" name="Line 54">
            <a:extLst>
              <a:ext uri="{FF2B5EF4-FFF2-40B4-BE49-F238E27FC236}">
                <a16:creationId xmlns:a16="http://schemas.microsoft.com/office/drawing/2014/main" xmlns="" id="{4644E6C2-CA47-4C00-9D0E-1945D2099491}"/>
              </a:ext>
            </a:extLst>
          </p:cNvPr>
          <p:cNvSpPr>
            <a:spLocks noChangeShapeType="1"/>
          </p:cNvSpPr>
          <p:nvPr/>
        </p:nvSpPr>
        <p:spPr bwMode="auto">
          <a:xfrm>
            <a:off x="6677025" y="5367338"/>
            <a:ext cx="203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19" name="Rectangle 55">
            <a:extLst>
              <a:ext uri="{FF2B5EF4-FFF2-40B4-BE49-F238E27FC236}">
                <a16:creationId xmlns:a16="http://schemas.microsoft.com/office/drawing/2014/main" xmlns="" id="{E43BB02E-8AB1-419F-A1F5-3C22B0D23C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4126" y="4867276"/>
            <a:ext cx="341313" cy="796925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20" name="Line 56">
            <a:extLst>
              <a:ext uri="{FF2B5EF4-FFF2-40B4-BE49-F238E27FC236}">
                <a16:creationId xmlns:a16="http://schemas.microsoft.com/office/drawing/2014/main" xmlns="" id="{282CD454-B89B-457C-99A9-544E3911D3CA}"/>
              </a:ext>
            </a:extLst>
          </p:cNvPr>
          <p:cNvSpPr>
            <a:spLocks noChangeShapeType="1"/>
          </p:cNvSpPr>
          <p:nvPr/>
        </p:nvSpPr>
        <p:spPr bwMode="auto">
          <a:xfrm>
            <a:off x="7604126" y="5067300"/>
            <a:ext cx="341313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21" name="Line 57">
            <a:extLst>
              <a:ext uri="{FF2B5EF4-FFF2-40B4-BE49-F238E27FC236}">
                <a16:creationId xmlns:a16="http://schemas.microsoft.com/office/drawing/2014/main" xmlns="" id="{FD8B61F9-6D67-4ADE-8384-4A7907D546A8}"/>
              </a:ext>
            </a:extLst>
          </p:cNvPr>
          <p:cNvSpPr>
            <a:spLocks noChangeShapeType="1"/>
          </p:cNvSpPr>
          <p:nvPr/>
        </p:nvSpPr>
        <p:spPr bwMode="auto">
          <a:xfrm>
            <a:off x="7604126" y="5272088"/>
            <a:ext cx="341313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22" name="Line 58">
            <a:extLst>
              <a:ext uri="{FF2B5EF4-FFF2-40B4-BE49-F238E27FC236}">
                <a16:creationId xmlns:a16="http://schemas.microsoft.com/office/drawing/2014/main" xmlns="" id="{2AFEBC34-B790-44B2-B5CE-9D5EEC527EC6}"/>
              </a:ext>
            </a:extLst>
          </p:cNvPr>
          <p:cNvSpPr>
            <a:spLocks noChangeShapeType="1"/>
          </p:cNvSpPr>
          <p:nvPr/>
        </p:nvSpPr>
        <p:spPr bwMode="auto">
          <a:xfrm>
            <a:off x="7604126" y="5476875"/>
            <a:ext cx="341313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23" name="Rectangle 59">
            <a:extLst>
              <a:ext uri="{FF2B5EF4-FFF2-40B4-BE49-F238E27FC236}">
                <a16:creationId xmlns:a16="http://schemas.microsoft.com/office/drawing/2014/main" xmlns="" id="{76A40CFB-C4A9-465E-BAD1-C2BA8573DF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8250" y="5461000"/>
            <a:ext cx="352662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42</a:t>
            </a:r>
          </a:p>
        </p:txBody>
      </p:sp>
      <p:sp>
        <p:nvSpPr>
          <p:cNvPr id="11325" name="Line 61">
            <a:extLst>
              <a:ext uri="{FF2B5EF4-FFF2-40B4-BE49-F238E27FC236}">
                <a16:creationId xmlns:a16="http://schemas.microsoft.com/office/drawing/2014/main" xmlns="" id="{D90E2179-1121-4CB2-8D9A-8E5DF28E4805}"/>
              </a:ext>
            </a:extLst>
          </p:cNvPr>
          <p:cNvSpPr>
            <a:spLocks noChangeShapeType="1"/>
          </p:cNvSpPr>
          <p:nvPr/>
        </p:nvSpPr>
        <p:spPr bwMode="auto">
          <a:xfrm>
            <a:off x="7388225" y="5584825"/>
            <a:ext cx="203200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326" name="Rectangle 62">
            <a:extLst>
              <a:ext uri="{FF2B5EF4-FFF2-40B4-BE49-F238E27FC236}">
                <a16:creationId xmlns:a16="http://schemas.microsoft.com/office/drawing/2014/main" xmlns="" id="{6C1DF087-887C-453B-8BEE-2DCA0163E1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7489" y="5264150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4</a:t>
            </a:r>
          </a:p>
        </p:txBody>
      </p:sp>
      <p:sp>
        <p:nvSpPr>
          <p:cNvPr id="11327" name="Rectangle 63">
            <a:extLst>
              <a:ext uri="{FF2B5EF4-FFF2-40B4-BE49-F238E27FC236}">
                <a16:creationId xmlns:a16="http://schemas.microsoft.com/office/drawing/2014/main" xmlns="" id="{9E241BF6-318B-4AFF-9149-FBAA77B9BD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814" y="5264150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5</a:t>
            </a:r>
          </a:p>
        </p:txBody>
      </p:sp>
      <p:sp>
        <p:nvSpPr>
          <p:cNvPr id="11328" name="Rectangle 64">
            <a:extLst>
              <a:ext uri="{FF2B5EF4-FFF2-40B4-BE49-F238E27FC236}">
                <a16:creationId xmlns:a16="http://schemas.microsoft.com/office/drawing/2014/main" xmlns="" id="{24EBCDE9-FEB1-45F7-9F5C-592F8153E4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4426" y="5264150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5</a:t>
            </a:r>
          </a:p>
        </p:txBody>
      </p:sp>
      <p:sp>
        <p:nvSpPr>
          <p:cNvPr id="11329" name="Rectangle 65">
            <a:extLst>
              <a:ext uri="{FF2B5EF4-FFF2-40B4-BE49-F238E27FC236}">
                <a16:creationId xmlns:a16="http://schemas.microsoft.com/office/drawing/2014/main" xmlns="" id="{652B35F8-4117-477F-A2B2-F794973070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4426" y="5059363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6</a:t>
            </a:r>
          </a:p>
        </p:txBody>
      </p:sp>
      <p:sp>
        <p:nvSpPr>
          <p:cNvPr id="11330" name="Rectangle 66">
            <a:extLst>
              <a:ext uri="{FF2B5EF4-FFF2-40B4-BE49-F238E27FC236}">
                <a16:creationId xmlns:a16="http://schemas.microsoft.com/office/drawing/2014/main" xmlns="" id="{9E2FFBD8-E278-47E7-B5BD-940A40017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2288" y="5264150"/>
            <a:ext cx="352662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30</a:t>
            </a:r>
          </a:p>
        </p:txBody>
      </p:sp>
      <p:sp>
        <p:nvSpPr>
          <p:cNvPr id="11331" name="Rectangle 67">
            <a:extLst>
              <a:ext uri="{FF2B5EF4-FFF2-40B4-BE49-F238E27FC236}">
                <a16:creationId xmlns:a16="http://schemas.microsoft.com/office/drawing/2014/main" xmlns="" id="{8E0B0529-6E79-4CBD-AC0E-776D592B0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7876" y="5730875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1332" name="Rectangle 68">
            <a:extLst>
              <a:ext uri="{FF2B5EF4-FFF2-40B4-BE49-F238E27FC236}">
                <a16:creationId xmlns:a16="http://schemas.microsoft.com/office/drawing/2014/main" xmlns="" id="{CA89D36B-2DD5-45B2-9DA9-EEF276CB81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1" y="5745163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4</a:t>
            </a:r>
          </a:p>
        </p:txBody>
      </p:sp>
      <p:sp>
        <p:nvSpPr>
          <p:cNvPr id="11333" name="Rectangle 69">
            <a:extLst>
              <a:ext uri="{FF2B5EF4-FFF2-40B4-BE49-F238E27FC236}">
                <a16:creationId xmlns:a16="http://schemas.microsoft.com/office/drawing/2014/main" xmlns="" id="{A8C4370F-D097-4BAC-AA5B-44F8FCAA0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4089" y="5734050"/>
            <a:ext cx="242055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</a:p>
        </p:txBody>
      </p:sp>
      <p:sp>
        <p:nvSpPr>
          <p:cNvPr id="11334" name="Rectangle 70">
            <a:extLst>
              <a:ext uri="{FF2B5EF4-FFF2-40B4-BE49-F238E27FC236}">
                <a16:creationId xmlns:a16="http://schemas.microsoft.com/office/drawing/2014/main" xmlns="" id="{32EA4C60-F4C9-4F23-9FB8-73067D23CD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7514" y="5734050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5</a:t>
            </a:r>
          </a:p>
        </p:txBody>
      </p:sp>
      <p:sp>
        <p:nvSpPr>
          <p:cNvPr id="11335" name="Rectangle 71">
            <a:extLst>
              <a:ext uri="{FF2B5EF4-FFF2-40B4-BE49-F238E27FC236}">
                <a16:creationId xmlns:a16="http://schemas.microsoft.com/office/drawing/2014/main" xmlns="" id="{1D5B4A68-1260-4E26-9307-92049EEC5A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4426" y="5745163"/>
            <a:ext cx="267703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6</a:t>
            </a:r>
          </a:p>
        </p:txBody>
      </p:sp>
      <p:sp>
        <p:nvSpPr>
          <p:cNvPr id="11336" name="Rectangle 72">
            <a:extLst>
              <a:ext uri="{FF2B5EF4-FFF2-40B4-BE49-F238E27FC236}">
                <a16:creationId xmlns:a16="http://schemas.microsoft.com/office/drawing/2014/main" xmlns="" id="{651F84AD-D3FD-4120-8E1B-B328A78DB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9439" y="5734050"/>
            <a:ext cx="242055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*</a:t>
            </a:r>
          </a:p>
        </p:txBody>
      </p:sp>
      <p:sp>
        <p:nvSpPr>
          <p:cNvPr id="11337" name="Rectangle 73">
            <a:extLst>
              <a:ext uri="{FF2B5EF4-FFF2-40B4-BE49-F238E27FC236}">
                <a16:creationId xmlns:a16="http://schemas.microsoft.com/office/drawing/2014/main" xmlns="" id="{03D1F730-99A7-4CA4-A447-E017B8FBC9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1750" y="5734050"/>
            <a:ext cx="272512" cy="27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200">
                <a:solidFill>
                  <a:srgbClr val="000000"/>
                </a:solidFill>
                <a:latin typeface="Arial" panose="020B0604020202020204" pitchFamily="34" charset="0"/>
              </a:rPr>
              <a:t>+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1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1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1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1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11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11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11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1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11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11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1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500"/>
                                        <p:tgtEl>
                                          <p:spTgt spid="11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6" grpId="0" animBg="1"/>
      <p:bldP spid="113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xmlns="" id="{627C40DA-343A-4944-9EDC-847A2281C2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99453" y="129224"/>
            <a:ext cx="4436427" cy="581025"/>
          </a:xfrm>
          <a:noFill/>
          <a:ln/>
        </p:spPr>
        <p:txBody>
          <a:bodyPr anchor="ctr"/>
          <a:lstStyle/>
          <a:p>
            <a:r>
              <a:rPr lang="en-US" altLang="ko-KR" sz="2800" dirty="0">
                <a:latin typeface="Aharoni" panose="02010803020104030203" pitchFamily="2" charset="-79"/>
                <a:cs typeface="Aharoni" panose="02010803020104030203" pitchFamily="2" charset="-79"/>
              </a:rPr>
              <a:t>INSTRUCTION  FORMAT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xmlns="" id="{4D175613-BE68-47DF-B6A8-3913624E85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9951" y="1258888"/>
            <a:ext cx="8213725" cy="1121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marL="1524000" indent="-15240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1917700" indent="-2794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2311400" indent="-2794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2705100" indent="-2794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3098800" indent="-279400" algn="l" defTabSz="1524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3556000" indent="-279400" defTabSz="1524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4013200" indent="-279400" defTabSz="1524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4470400" indent="-279400" defTabSz="1524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927600" indent="-279400" defTabSz="1524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92000"/>
              </a:lnSpc>
              <a:spcBef>
                <a:spcPct val="46000"/>
              </a:spcBef>
            </a:pPr>
            <a:r>
              <a:rPr lang="en-US" altLang="ko-KR" sz="1800">
                <a:solidFill>
                  <a:schemeClr val="tx2"/>
                </a:solidFill>
                <a:latin typeface="Arial" panose="020B0604020202020204" pitchFamily="34" charset="0"/>
              </a:rPr>
              <a:t>OP-code field</a:t>
            </a:r>
            <a:r>
              <a:rPr lang="en-US" altLang="ko-KR" sz="1800">
                <a:latin typeface="Arial" panose="020B0604020202020204" pitchFamily="34" charset="0"/>
              </a:rPr>
              <a:t> - specifies the operation to be performed</a:t>
            </a:r>
          </a:p>
          <a:p>
            <a:pPr latinLnBrk="0">
              <a:lnSpc>
                <a:spcPct val="50000"/>
              </a:lnSpc>
              <a:spcBef>
                <a:spcPct val="46000"/>
              </a:spcBef>
            </a:pPr>
            <a:r>
              <a:rPr lang="en-US" altLang="ko-KR" sz="1800">
                <a:solidFill>
                  <a:srgbClr val="000099"/>
                </a:solidFill>
                <a:latin typeface="Arial" panose="020B0604020202020204" pitchFamily="34" charset="0"/>
              </a:rPr>
              <a:t>Address field</a:t>
            </a:r>
            <a:r>
              <a:rPr lang="en-US" altLang="ko-KR" sz="1800">
                <a:latin typeface="Arial" panose="020B0604020202020204" pitchFamily="34" charset="0"/>
              </a:rPr>
              <a:t> - designates memory address(es) or a processor register(s)</a:t>
            </a:r>
          </a:p>
          <a:p>
            <a:pPr latinLnBrk="0">
              <a:lnSpc>
                <a:spcPct val="50000"/>
              </a:lnSpc>
              <a:spcBef>
                <a:spcPct val="46000"/>
              </a:spcBef>
            </a:pPr>
            <a:r>
              <a:rPr lang="en-US" altLang="ko-KR" sz="1800">
                <a:solidFill>
                  <a:srgbClr val="990000"/>
                </a:solidFill>
                <a:latin typeface="Arial" panose="020B0604020202020204" pitchFamily="34" charset="0"/>
              </a:rPr>
              <a:t>Mode field</a:t>
            </a:r>
            <a:r>
              <a:rPr lang="en-US" altLang="ko-KR" sz="1800">
                <a:latin typeface="Arial" panose="020B0604020202020204" pitchFamily="34" charset="0"/>
              </a:rPr>
              <a:t>      - determines how the address field is to be interpreted (to </a:t>
            </a:r>
          </a:p>
          <a:p>
            <a:pPr latinLnBrk="0">
              <a:lnSpc>
                <a:spcPct val="50000"/>
              </a:lnSpc>
              <a:spcBef>
                <a:spcPct val="46000"/>
              </a:spcBef>
            </a:pPr>
            <a:r>
              <a:rPr lang="en-US" altLang="ko-KR" sz="1800">
                <a:latin typeface="Arial" panose="020B0604020202020204" pitchFamily="34" charset="0"/>
              </a:rPr>
              <a:t>	   get effective address or the operand)</a:t>
            </a:r>
          </a:p>
        </p:txBody>
      </p:sp>
      <p:sp>
        <p:nvSpPr>
          <p:cNvPr id="12292" name="Rectangle 4">
            <a:extLst>
              <a:ext uri="{FF2B5EF4-FFF2-40B4-BE49-F238E27FC236}">
                <a16:creationId xmlns:a16="http://schemas.microsoft.com/office/drawing/2014/main" xmlns="" id="{03A2495F-F966-48B8-8DBB-B5ABFA8BB9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1329" y="2552383"/>
            <a:ext cx="8275637" cy="1282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buFontTx/>
              <a:buChar char="•"/>
            </a:pPr>
            <a:r>
              <a:rPr lang="en-US" altLang="ko-KR" sz="2000" dirty="0">
                <a:latin typeface="Arial" panose="020B0604020202020204" pitchFamily="34" charset="0"/>
              </a:rPr>
              <a:t> The number of address fields in the instruction format </a:t>
            </a:r>
          </a:p>
          <a:p>
            <a:pPr latinLnBrk="0"/>
            <a:r>
              <a:rPr lang="en-US" altLang="ko-KR" sz="2000" dirty="0">
                <a:latin typeface="Arial" panose="020B0604020202020204" pitchFamily="34" charset="0"/>
              </a:rPr>
              <a:t>	depends on the internal organization of CPU</a:t>
            </a:r>
          </a:p>
          <a:p>
            <a:pPr latinLnBrk="0"/>
            <a:endParaRPr lang="en-US" altLang="ko-KR" sz="2000" dirty="0">
              <a:latin typeface="Arial" panose="020B0604020202020204" pitchFamily="34" charset="0"/>
            </a:endParaRPr>
          </a:p>
          <a:p>
            <a:pPr latinLnBrk="0">
              <a:buFontTx/>
              <a:buChar char="•"/>
            </a:pPr>
            <a:r>
              <a:rPr lang="en-US" altLang="ko-KR" sz="2000" dirty="0">
                <a:latin typeface="Arial" panose="020B0604020202020204" pitchFamily="34" charset="0"/>
              </a:rPr>
              <a:t> The three most common CPU organizations:</a:t>
            </a:r>
          </a:p>
        </p:txBody>
      </p:sp>
      <p:sp>
        <p:nvSpPr>
          <p:cNvPr id="12294" name="Rectangle 6">
            <a:extLst>
              <a:ext uri="{FF2B5EF4-FFF2-40B4-BE49-F238E27FC236}">
                <a16:creationId xmlns:a16="http://schemas.microsoft.com/office/drawing/2014/main" xmlns="" id="{21960B2C-0ED6-440D-BC80-DF8B87F774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1071" y="3897314"/>
            <a:ext cx="9740297" cy="28362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vl="1" latinLnBrk="0">
              <a:lnSpc>
                <a:spcPct val="119000"/>
              </a:lnSpc>
              <a:spcBef>
                <a:spcPct val="60000"/>
              </a:spcBef>
            </a:pPr>
            <a:r>
              <a:rPr lang="en-US" altLang="ko-KR" sz="1600" b="1" dirty="0">
                <a:solidFill>
                  <a:srgbClr val="FF0000"/>
                </a:solidFill>
                <a:latin typeface="Arial" panose="020B0604020202020204" pitchFamily="34" charset="0"/>
              </a:rPr>
              <a:t>Single accumulator organization:</a:t>
            </a:r>
          </a:p>
          <a:p>
            <a:pPr lvl="1" latinLnBrk="0">
              <a:lnSpc>
                <a:spcPct val="50000"/>
              </a:lnSpc>
              <a:spcBef>
                <a:spcPct val="6000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	ADD	X	                /* AC </a:t>
            </a:r>
            <a:r>
              <a:rPr lang="en-US" altLang="ko-KR" sz="1600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sz="1600" dirty="0">
                <a:latin typeface="Arial" panose="020B0604020202020204" pitchFamily="34" charset="0"/>
              </a:rPr>
              <a:t> AC + M[X]  */     </a:t>
            </a:r>
            <a:r>
              <a:rPr lang="en-US" altLang="ko-KR" sz="1600" b="1" dirty="0">
                <a:latin typeface="Arial" panose="020B0604020202020204" pitchFamily="34" charset="0"/>
              </a:rPr>
              <a:t>CLA</a:t>
            </a:r>
            <a:r>
              <a:rPr lang="en-US" altLang="ko-KR" sz="1600" dirty="0">
                <a:latin typeface="Arial" panose="020B0604020202020204" pitchFamily="34" charset="0"/>
              </a:rPr>
              <a:t> – Clear the accumulator;           </a:t>
            </a:r>
            <a:r>
              <a:rPr lang="en-US" altLang="ko-KR" sz="1600" b="1" dirty="0">
                <a:latin typeface="Arial" panose="020B0604020202020204" pitchFamily="34" charset="0"/>
              </a:rPr>
              <a:t>CMA</a:t>
            </a:r>
            <a:r>
              <a:rPr lang="en-US" altLang="ko-KR" sz="1600" dirty="0">
                <a:latin typeface="Arial" panose="020B0604020202020204" pitchFamily="34" charset="0"/>
              </a:rPr>
              <a:t>   </a:t>
            </a:r>
          </a:p>
          <a:p>
            <a:pPr lvl="1" latinLnBrk="0">
              <a:lnSpc>
                <a:spcPct val="50000"/>
              </a:lnSpc>
              <a:spcBef>
                <a:spcPct val="60000"/>
              </a:spcBef>
            </a:pPr>
            <a:r>
              <a:rPr lang="en-US" altLang="ko-KR" sz="1600" b="1" dirty="0">
                <a:solidFill>
                  <a:schemeClr val="tx2"/>
                </a:solidFill>
                <a:latin typeface="Arial" panose="020B0604020202020204" pitchFamily="34" charset="0"/>
              </a:rPr>
              <a:t>General register organization:</a:t>
            </a:r>
          </a:p>
          <a:p>
            <a:pPr lvl="1" latinLnBrk="0">
              <a:lnSpc>
                <a:spcPct val="50000"/>
              </a:lnSpc>
              <a:spcBef>
                <a:spcPct val="6000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	ADD	R1, R2, R3	    /* R1 </a:t>
            </a:r>
            <a:r>
              <a:rPr lang="en-US" altLang="ko-KR" sz="1600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sz="1600" dirty="0">
                <a:latin typeface="Arial" panose="020B0604020202020204" pitchFamily="34" charset="0"/>
              </a:rPr>
              <a:t> R2 + R3  */		</a:t>
            </a:r>
          </a:p>
          <a:p>
            <a:pPr lvl="1" latinLnBrk="0">
              <a:lnSpc>
                <a:spcPct val="50000"/>
              </a:lnSpc>
              <a:spcBef>
                <a:spcPct val="6000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    ADD	R1, R2	                /* R1 </a:t>
            </a:r>
            <a:r>
              <a:rPr lang="en-US" altLang="ko-KR" sz="1600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sz="1600" dirty="0">
                <a:latin typeface="Arial" panose="020B0604020202020204" pitchFamily="34" charset="0"/>
              </a:rPr>
              <a:t> R1 + R2  */	</a:t>
            </a:r>
          </a:p>
          <a:p>
            <a:pPr lvl="1" latinLnBrk="0">
              <a:lnSpc>
                <a:spcPct val="50000"/>
              </a:lnSpc>
              <a:spcBef>
                <a:spcPct val="6000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	MOV	R1, R2	                /* R1 </a:t>
            </a:r>
            <a:r>
              <a:rPr lang="en-US" altLang="ko-KR" sz="1600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sz="1600" dirty="0">
                <a:latin typeface="Arial" panose="020B0604020202020204" pitchFamily="34" charset="0"/>
              </a:rPr>
              <a:t> R2  */		</a:t>
            </a:r>
          </a:p>
          <a:p>
            <a:pPr lvl="1" latinLnBrk="0">
              <a:lnSpc>
                <a:spcPct val="50000"/>
              </a:lnSpc>
              <a:spcBef>
                <a:spcPct val="6000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    ADD	R1, X	                /* R1 </a:t>
            </a:r>
            <a:r>
              <a:rPr lang="en-US" altLang="ko-KR" sz="1600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sz="1600" dirty="0">
                <a:latin typeface="Arial" panose="020B0604020202020204" pitchFamily="34" charset="0"/>
              </a:rPr>
              <a:t> R1 + M[X]  */</a:t>
            </a:r>
          </a:p>
          <a:p>
            <a:pPr lvl="1" latinLnBrk="0">
              <a:lnSpc>
                <a:spcPct val="50000"/>
              </a:lnSpc>
              <a:spcBef>
                <a:spcPct val="60000"/>
              </a:spcBef>
            </a:pPr>
            <a:r>
              <a:rPr lang="en-US" altLang="ko-KR" sz="1600" b="1" dirty="0">
                <a:solidFill>
                  <a:srgbClr val="000099"/>
                </a:solidFill>
                <a:latin typeface="Arial" panose="020B0604020202020204" pitchFamily="34" charset="0"/>
              </a:rPr>
              <a:t>Stack organization:</a:t>
            </a:r>
          </a:p>
          <a:p>
            <a:pPr lvl="1" latinLnBrk="0">
              <a:lnSpc>
                <a:spcPct val="50000"/>
              </a:lnSpc>
              <a:spcBef>
                <a:spcPct val="6000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	PUSH	X	                /* TOS </a:t>
            </a:r>
            <a:r>
              <a:rPr lang="en-US" altLang="ko-KR" sz="1600" dirty="0">
                <a:latin typeface="Symbol" panose="05050102010706020507" pitchFamily="18" charset="2"/>
                <a:sym typeface="Symbol" panose="05050102010706020507" pitchFamily="18" charset="2"/>
              </a:rPr>
              <a:t></a:t>
            </a:r>
            <a:r>
              <a:rPr lang="en-US" altLang="ko-KR" sz="1600" dirty="0">
                <a:latin typeface="Arial" panose="020B0604020202020204" pitchFamily="34" charset="0"/>
              </a:rPr>
              <a:t> M[X]  */		</a:t>
            </a:r>
          </a:p>
          <a:p>
            <a:pPr lvl="1" latinLnBrk="0">
              <a:lnSpc>
                <a:spcPct val="50000"/>
              </a:lnSpc>
              <a:spcBef>
                <a:spcPct val="6000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    ADD	</a:t>
            </a:r>
          </a:p>
        </p:txBody>
      </p:sp>
      <p:sp>
        <p:nvSpPr>
          <p:cNvPr id="12295" name="Rectangle 7">
            <a:extLst>
              <a:ext uri="{FF2B5EF4-FFF2-40B4-BE49-F238E27FC236}">
                <a16:creationId xmlns:a16="http://schemas.microsoft.com/office/drawing/2014/main" xmlns="" id="{FEDE3DDE-E81B-4FE5-BF06-1BEB05D6E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089" y="877889"/>
            <a:ext cx="2478244" cy="397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buFontTx/>
              <a:buChar char="•"/>
            </a:pPr>
            <a:r>
              <a:rPr lang="en-US" altLang="ko-KR" sz="2000" b="1" dirty="0">
                <a:solidFill>
                  <a:srgbClr val="FF0000"/>
                </a:solidFill>
                <a:latin typeface="Arial" panose="020B0604020202020204" pitchFamily="34" charset="0"/>
              </a:rPr>
              <a:t> Instruction Fields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xmlns="" id="{26B90697-F108-4B41-B9F8-0348A0A536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987425"/>
            <a:ext cx="8592096" cy="5858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85000"/>
              </a:lnSpc>
              <a:buFontTx/>
              <a:buChar char="•"/>
            </a:pPr>
            <a:r>
              <a:rPr lang="en-US" altLang="ko-KR" sz="2000" dirty="0">
                <a:solidFill>
                  <a:srgbClr val="FF0000"/>
                </a:solidFill>
                <a:latin typeface="Arial" panose="020B0604020202020204" pitchFamily="34" charset="0"/>
              </a:rPr>
              <a:t> Three-Address Instructions</a:t>
            </a:r>
          </a:p>
          <a:p>
            <a:pPr latinLnBrk="0"/>
            <a:endParaRPr lang="en-US" altLang="ko-KR" sz="1800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	Program to evaluate  </a:t>
            </a:r>
            <a:r>
              <a:rPr lang="en-US" altLang="ko-KR" sz="1800" dirty="0">
                <a:solidFill>
                  <a:srgbClr val="000099"/>
                </a:solidFill>
                <a:latin typeface="Arial" panose="020B0604020202020204" pitchFamily="34" charset="0"/>
              </a:rPr>
              <a:t>X = (A + B) * (C + D) :</a:t>
            </a:r>
          </a:p>
          <a:p>
            <a:pPr latinLnBrk="0">
              <a:lnSpc>
                <a:spcPct val="50000"/>
              </a:lnSpc>
              <a:spcBef>
                <a:spcPct val="57000"/>
              </a:spcBef>
            </a:pPr>
            <a:r>
              <a:rPr lang="en-US" altLang="ko-KR" sz="1800" dirty="0">
                <a:latin typeface="Arial" panose="020B0604020202020204" pitchFamily="34" charset="0"/>
              </a:rPr>
              <a:t>		ADD	R1, A, B	   /*  R1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M[A] + M[B]	*/		</a:t>
            </a:r>
          </a:p>
          <a:p>
            <a:pPr latinLnBrk="0">
              <a:lnSpc>
                <a:spcPct val="50000"/>
              </a:lnSpc>
              <a:spcBef>
                <a:spcPct val="57000"/>
              </a:spcBef>
            </a:pPr>
            <a:r>
              <a:rPr lang="en-US" altLang="ko-KR" sz="1800" dirty="0">
                <a:latin typeface="Arial" panose="020B0604020202020204" pitchFamily="34" charset="0"/>
              </a:rPr>
              <a:t>        		ADD	R2, C, D	   /*  R2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M[C] + M[D]	*/		</a:t>
            </a:r>
          </a:p>
          <a:p>
            <a:pPr latinLnBrk="0">
              <a:lnSpc>
                <a:spcPct val="50000"/>
              </a:lnSpc>
              <a:spcBef>
                <a:spcPct val="57000"/>
              </a:spcBef>
            </a:pPr>
            <a:r>
              <a:rPr lang="en-US" altLang="ko-KR" sz="1800" dirty="0">
                <a:latin typeface="Arial" panose="020B0604020202020204" pitchFamily="34" charset="0"/>
              </a:rPr>
              <a:t>        		MUL	X, R1, R2	   /*  M[X]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R1 * R2		*/</a:t>
            </a:r>
          </a:p>
          <a:p>
            <a:pPr latinLnBrk="0">
              <a:lnSpc>
                <a:spcPct val="50000"/>
              </a:lnSpc>
              <a:spcBef>
                <a:spcPct val="57000"/>
              </a:spcBef>
            </a:pPr>
            <a:endParaRPr lang="en-US" altLang="ko-KR" sz="1800" dirty="0">
              <a:latin typeface="Arial" panose="020B0604020202020204" pitchFamily="34" charset="0"/>
            </a:endParaRP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			- Results in short programs 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  			- Instruction becomes long (many bits)</a:t>
            </a:r>
          </a:p>
          <a:p>
            <a:pPr latinLnBrk="0"/>
            <a:endParaRPr lang="en-US" altLang="ko-KR" sz="1800" dirty="0">
              <a:latin typeface="Arial" panose="020B0604020202020204" pitchFamily="34" charset="0"/>
            </a:endParaRPr>
          </a:p>
          <a:p>
            <a:pPr latinLnBrk="0">
              <a:lnSpc>
                <a:spcPct val="85000"/>
              </a:lnSpc>
              <a:buFontTx/>
              <a:buChar char="•"/>
            </a:pPr>
            <a:r>
              <a:rPr lang="en-US" altLang="ko-KR" sz="2000" dirty="0">
                <a:latin typeface="Arial" panose="020B0604020202020204" pitchFamily="34" charset="0"/>
              </a:rPr>
              <a:t> </a:t>
            </a:r>
            <a:r>
              <a:rPr lang="en-US" altLang="ko-KR" sz="2000" dirty="0">
                <a:solidFill>
                  <a:srgbClr val="990000"/>
                </a:solidFill>
                <a:latin typeface="Arial" panose="020B0604020202020204" pitchFamily="34" charset="0"/>
              </a:rPr>
              <a:t>Two-Address Instructions</a:t>
            </a:r>
          </a:p>
          <a:p>
            <a:pPr latinLnBrk="0">
              <a:lnSpc>
                <a:spcPct val="85000"/>
              </a:lnSpc>
            </a:pPr>
            <a:endParaRPr lang="en-US" altLang="ko-KR" sz="2000" dirty="0">
              <a:solidFill>
                <a:srgbClr val="990000"/>
              </a:solidFill>
              <a:latin typeface="Arial" panose="020B0604020202020204" pitchFamily="34" charset="0"/>
            </a:endParaRPr>
          </a:p>
          <a:p>
            <a:pPr latinLnBrk="0">
              <a:lnSpc>
                <a:spcPct val="85000"/>
              </a:lnSpc>
            </a:pPr>
            <a:r>
              <a:rPr lang="en-US" altLang="ko-KR" sz="1800" dirty="0">
                <a:latin typeface="Arial" panose="020B0604020202020204" pitchFamily="34" charset="0"/>
              </a:rPr>
              <a:t>	 Program to evaluate  </a:t>
            </a:r>
            <a:r>
              <a:rPr lang="en-US" altLang="ko-KR" sz="1800" dirty="0">
                <a:solidFill>
                  <a:srgbClr val="000099"/>
                </a:solidFill>
                <a:latin typeface="Arial" panose="020B0604020202020204" pitchFamily="34" charset="0"/>
              </a:rPr>
              <a:t>X = (A + B) * (C + D) :</a:t>
            </a:r>
          </a:p>
          <a:p>
            <a:pPr latinLnBrk="0"/>
            <a:endParaRPr lang="en-US" altLang="ko-KR" sz="1800" dirty="0">
              <a:solidFill>
                <a:srgbClr val="000099"/>
              </a:solidFill>
              <a:latin typeface="Arial" panose="020B0604020202020204" pitchFamily="34" charset="0"/>
            </a:endParaRP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		MOV    R1, A               /* R1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M[A]           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		ADD     R1, B               /* R1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R1 + M[A]  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		MOV    R2, C               /* R2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M[C]           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		ADD     R2, D               /* R2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R2 + M[D]  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		MUL     R1, R2             /* R1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R1 * R2      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		MOV     X, R1               /* M[X]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R1           */</a:t>
            </a:r>
          </a:p>
          <a:p>
            <a:pPr latinLnBrk="0"/>
            <a:endParaRPr lang="en-US" altLang="ko-KR" sz="1800" dirty="0">
              <a:latin typeface="Arial" panose="020B0604020202020204" pitchFamily="34" charset="0"/>
            </a:endParaRP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xmlns="" id="{18197F70-3F77-49E0-A6A5-61458E2D99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7914" y="1287464"/>
            <a:ext cx="320601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>
                <a:latin typeface="Arial" panose="020B0604020202020204" pitchFamily="34" charset="0"/>
              </a:rPr>
              <a:t>   </a:t>
            </a:r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xmlns="" id="{A9A0B1CF-DE24-483B-9D86-4DB05FBA5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6514" y="1439863"/>
            <a:ext cx="7737475" cy="504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algn="l" defTabSz="152400" latinLnBrk="1">
              <a:tabLst>
                <a:tab pos="381000" algn="l"/>
                <a:tab pos="1168400" algn="l"/>
                <a:tab pos="2362200" algn="l"/>
                <a:tab pos="42545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952500" indent="-381000" algn="l" defTabSz="152400" latinLnBrk="1">
              <a:tabLst>
                <a:tab pos="381000" algn="l"/>
                <a:tab pos="1168400" algn="l"/>
                <a:tab pos="2362200" algn="l"/>
                <a:tab pos="42545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524000" indent="-381000" algn="l" defTabSz="152400" latinLnBrk="1">
              <a:tabLst>
                <a:tab pos="381000" algn="l"/>
                <a:tab pos="1168400" algn="l"/>
                <a:tab pos="2362200" algn="l"/>
                <a:tab pos="42545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2095500" indent="-381000" algn="l" defTabSz="152400" latinLnBrk="1">
              <a:tabLst>
                <a:tab pos="381000" algn="l"/>
                <a:tab pos="1168400" algn="l"/>
                <a:tab pos="2362200" algn="l"/>
                <a:tab pos="42545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667000" indent="-381000" algn="l" defTabSz="152400" latinLnBrk="1">
              <a:tabLst>
                <a:tab pos="381000" algn="l"/>
                <a:tab pos="1168400" algn="l"/>
                <a:tab pos="2362200" algn="l"/>
                <a:tab pos="42545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31242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381000" algn="l"/>
                <a:tab pos="1168400" algn="l"/>
                <a:tab pos="2362200" algn="l"/>
                <a:tab pos="42545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5814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381000" algn="l"/>
                <a:tab pos="1168400" algn="l"/>
                <a:tab pos="2362200" algn="l"/>
                <a:tab pos="42545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40386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381000" algn="l"/>
                <a:tab pos="1168400" algn="l"/>
                <a:tab pos="2362200" algn="l"/>
                <a:tab pos="42545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4958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381000" algn="l"/>
                <a:tab pos="1168400" algn="l"/>
                <a:tab pos="2362200" algn="l"/>
                <a:tab pos="42545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50000"/>
              </a:lnSpc>
              <a:spcBef>
                <a:spcPct val="57000"/>
              </a:spcBef>
            </a:pPr>
            <a:endParaRPr lang="en-US" altLang="ko-KR" sz="1800">
              <a:latin typeface="Arial" panose="020B0604020202020204" pitchFamily="34" charset="0"/>
            </a:endParaRPr>
          </a:p>
          <a:p>
            <a:pPr latinLnBrk="0">
              <a:lnSpc>
                <a:spcPct val="50000"/>
              </a:lnSpc>
              <a:spcBef>
                <a:spcPct val="57000"/>
              </a:spcBef>
            </a:pPr>
            <a:r>
              <a:rPr lang="en-US" altLang="ko-KR" sz="1800">
                <a:latin typeface="Arial" panose="020B0604020202020204" pitchFamily="34" charset="0"/>
              </a:rPr>
              <a:t>	</a:t>
            </a:r>
          </a:p>
        </p:txBody>
      </p:sp>
      <p:sp>
        <p:nvSpPr>
          <p:cNvPr id="13317" name="Rectangle 5">
            <a:extLst>
              <a:ext uri="{FF2B5EF4-FFF2-40B4-BE49-F238E27FC236}">
                <a16:creationId xmlns:a16="http://schemas.microsoft.com/office/drawing/2014/main" xmlns="" id="{74B04561-1A1D-4EC1-9B54-EECE05F21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6489" y="2746376"/>
            <a:ext cx="320601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>
                <a:latin typeface="Arial" panose="020B0604020202020204" pitchFamily="34" charset="0"/>
              </a:rPr>
              <a:t>   </a:t>
            </a:r>
          </a:p>
        </p:txBody>
      </p:sp>
      <p:sp>
        <p:nvSpPr>
          <p:cNvPr id="13320" name="Rectangle 8">
            <a:extLst>
              <a:ext uri="{FF2B5EF4-FFF2-40B4-BE49-F238E27FC236}">
                <a16:creationId xmlns:a16="http://schemas.microsoft.com/office/drawing/2014/main" xmlns="" id="{8091896A-6E4E-4F96-A2EB-D36835ADD6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1089" y="3754439"/>
            <a:ext cx="320601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>
                <a:latin typeface="Arial" panose="020B0604020202020204" pitchFamily="34" charset="0"/>
              </a:rPr>
              <a:t>   </a:t>
            </a:r>
          </a:p>
        </p:txBody>
      </p:sp>
      <p:sp>
        <p:nvSpPr>
          <p:cNvPr id="13321" name="Rectangle 9">
            <a:extLst>
              <a:ext uri="{FF2B5EF4-FFF2-40B4-BE49-F238E27FC236}">
                <a16:creationId xmlns:a16="http://schemas.microsoft.com/office/drawing/2014/main" xmlns="" id="{7266DE00-F474-43F4-83CD-B083D588C3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0400" y="2544763"/>
            <a:ext cx="254000" cy="6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4" name="Rectangle 12">
            <a:extLst>
              <a:ext uri="{FF2B5EF4-FFF2-40B4-BE49-F238E27FC236}">
                <a16:creationId xmlns:a16="http://schemas.microsoft.com/office/drawing/2014/main" xmlns="" id="{66791E98-50B3-4DDA-83C7-6042A62859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48236" y="199023"/>
            <a:ext cx="8047037" cy="434975"/>
          </a:xfrm>
          <a:noFill/>
          <a:ln/>
        </p:spPr>
        <p:txBody>
          <a:bodyPr wrap="none">
            <a:noAutofit/>
          </a:bodyPr>
          <a:lstStyle/>
          <a:p>
            <a:r>
              <a:rPr lang="en-US" altLang="ko-KR" sz="2800" dirty="0">
                <a:latin typeface="Aharoni" panose="02010803020104030203" pitchFamily="2" charset="-79"/>
                <a:cs typeface="Aharoni" panose="02010803020104030203" pitchFamily="2" charset="-79"/>
              </a:rPr>
              <a:t>THREE,  AND  TWO-ADDRESS INSTRUCTIONS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xmlns="" id="{ACC4C8CB-CF4F-4FD7-992B-4D86C876B9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0421" y="160421"/>
            <a:ext cx="9144000" cy="496887"/>
          </a:xfrm>
          <a:noFill/>
          <a:ln/>
        </p:spPr>
        <p:txBody>
          <a:bodyPr anchor="ctr">
            <a:normAutofit/>
          </a:bodyPr>
          <a:lstStyle/>
          <a:p>
            <a:r>
              <a:rPr lang="en-US" altLang="ko-KR" sz="2800" dirty="0">
                <a:latin typeface="Aharoni" panose="02010803020104030203" pitchFamily="2" charset="-79"/>
                <a:cs typeface="Aharoni" panose="02010803020104030203" pitchFamily="2" charset="-79"/>
              </a:rPr>
              <a:t>ONE,  AND  ZERO-ADDRESS INSTRUCTIONS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xmlns="" id="{F4453015-3CF5-4044-9DF8-19A4E5F59F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7214" y="847725"/>
            <a:ext cx="3436838" cy="3129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85000"/>
              </a:lnSpc>
              <a:buFontTx/>
              <a:buChar char="•"/>
            </a:pPr>
            <a:r>
              <a:rPr lang="en-US" altLang="ko-KR" sz="2000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r>
              <a:rPr lang="en-US" altLang="ko-KR" sz="2000" b="1" dirty="0">
                <a:solidFill>
                  <a:srgbClr val="FF0000"/>
                </a:solidFill>
                <a:latin typeface="Arial" panose="020B0604020202020204" pitchFamily="34" charset="0"/>
              </a:rPr>
              <a:t>One-Address Instructions</a:t>
            </a:r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xmlns="" id="{B31BB44B-8688-4204-AC17-62AF67727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9964" y="1138239"/>
            <a:ext cx="5514395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>
                <a:latin typeface="Arial" panose="020B0604020202020204" pitchFamily="34" charset="0"/>
              </a:rPr>
              <a:t>- Use an implied AC register for all data manipulation</a:t>
            </a:r>
          </a:p>
        </p:txBody>
      </p:sp>
      <p:sp>
        <p:nvSpPr>
          <p:cNvPr id="14341" name="Rectangle 5">
            <a:extLst>
              <a:ext uri="{FF2B5EF4-FFF2-40B4-BE49-F238E27FC236}">
                <a16:creationId xmlns:a16="http://schemas.microsoft.com/office/drawing/2014/main" xmlns="" id="{E5D32743-1A01-45F8-A4A7-CB182C3D45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9964" y="1377951"/>
            <a:ext cx="4700069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>
                <a:latin typeface="Arial" panose="020B0604020202020204" pitchFamily="34" charset="0"/>
              </a:rPr>
              <a:t>- Program to evaluate  </a:t>
            </a:r>
            <a:r>
              <a:rPr lang="en-US" altLang="ko-KR" sz="1800">
                <a:solidFill>
                  <a:srgbClr val="000099"/>
                </a:solidFill>
                <a:latin typeface="Arial" panose="020B0604020202020204" pitchFamily="34" charset="0"/>
              </a:rPr>
              <a:t>X = (A + B) * (C + D) :</a:t>
            </a:r>
          </a:p>
        </p:txBody>
      </p:sp>
      <p:sp>
        <p:nvSpPr>
          <p:cNvPr id="14343" name="Rectangle 7">
            <a:extLst>
              <a:ext uri="{FF2B5EF4-FFF2-40B4-BE49-F238E27FC236}">
                <a16:creationId xmlns:a16="http://schemas.microsoft.com/office/drawing/2014/main" xmlns="" id="{9D8E1157-4400-4195-AA13-2BFF500B0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7700" y="1658939"/>
            <a:ext cx="6521450" cy="2028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LOAD   	A           /*  AC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M[A]   	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ADD     	B           /*  AC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AC + M[B]  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STORE   	T            /*  M[T]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AC   	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LOAD   	C           /*  AC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M[C]   	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ADD     	D           /*  AC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AC + M[D]	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MUL     	T            /*  AC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AC * M[T]	*/</a:t>
            </a:r>
          </a:p>
          <a:p>
            <a:pPr latinLnBrk="0"/>
            <a:r>
              <a:rPr lang="en-US" altLang="ko-KR" sz="1800" dirty="0">
                <a:latin typeface="Arial" panose="020B0604020202020204" pitchFamily="34" charset="0"/>
              </a:rPr>
              <a:t>STORE  	X           /*  M[X]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AC   	*/</a:t>
            </a:r>
          </a:p>
        </p:txBody>
      </p:sp>
      <p:sp>
        <p:nvSpPr>
          <p:cNvPr id="14344" name="Rectangle 8">
            <a:extLst>
              <a:ext uri="{FF2B5EF4-FFF2-40B4-BE49-F238E27FC236}">
                <a16:creationId xmlns:a16="http://schemas.microsoft.com/office/drawing/2014/main" xmlns="" id="{3425ADD7-E67D-4C8B-8FDB-C522EF4061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7213" y="3584575"/>
            <a:ext cx="3494546" cy="3129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85000"/>
              </a:lnSpc>
              <a:buFontTx/>
              <a:buChar char="•"/>
            </a:pPr>
            <a:r>
              <a:rPr lang="en-US" altLang="ko-KR" sz="2000" dirty="0">
                <a:latin typeface="Arial" panose="020B0604020202020204" pitchFamily="34" charset="0"/>
              </a:rPr>
              <a:t> </a:t>
            </a:r>
            <a:r>
              <a:rPr lang="en-US" altLang="ko-KR" sz="2000" b="1" dirty="0">
                <a:solidFill>
                  <a:srgbClr val="FF0000"/>
                </a:solidFill>
                <a:latin typeface="Arial" panose="020B0604020202020204" pitchFamily="34" charset="0"/>
              </a:rPr>
              <a:t>Zero-Address Instructions</a:t>
            </a:r>
          </a:p>
        </p:txBody>
      </p:sp>
      <p:sp>
        <p:nvSpPr>
          <p:cNvPr id="14345" name="Rectangle 9">
            <a:extLst>
              <a:ext uri="{FF2B5EF4-FFF2-40B4-BE49-F238E27FC236}">
                <a16:creationId xmlns:a16="http://schemas.microsoft.com/office/drawing/2014/main" xmlns="" id="{ADA5C7B6-9CE4-47C3-8CD3-0ECB8881B4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9964" y="3863976"/>
            <a:ext cx="4809009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>
                <a:latin typeface="Arial" panose="020B0604020202020204" pitchFamily="34" charset="0"/>
              </a:rPr>
              <a:t>- Can be found in a stack-organized computer</a:t>
            </a:r>
          </a:p>
        </p:txBody>
      </p:sp>
      <p:sp>
        <p:nvSpPr>
          <p:cNvPr id="14346" name="Rectangle 10">
            <a:extLst>
              <a:ext uri="{FF2B5EF4-FFF2-40B4-BE49-F238E27FC236}">
                <a16:creationId xmlns:a16="http://schemas.microsoft.com/office/drawing/2014/main" xmlns="" id="{2C35A041-46D1-4B10-8328-0BC6350E1A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9964" y="4103689"/>
            <a:ext cx="4700069" cy="328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>
                <a:latin typeface="Arial" panose="020B0604020202020204" pitchFamily="34" charset="0"/>
              </a:rPr>
              <a:t>- Program to evaluate  </a:t>
            </a:r>
            <a:r>
              <a:rPr lang="en-US" altLang="ko-KR" sz="1800">
                <a:solidFill>
                  <a:srgbClr val="000099"/>
                </a:solidFill>
                <a:latin typeface="Arial" panose="020B0604020202020204" pitchFamily="34" charset="0"/>
              </a:rPr>
              <a:t>X = (A + B) * (C + D) :</a:t>
            </a:r>
          </a:p>
        </p:txBody>
      </p:sp>
      <p:sp>
        <p:nvSpPr>
          <p:cNvPr id="14347" name="Rectangle 11">
            <a:extLst>
              <a:ext uri="{FF2B5EF4-FFF2-40B4-BE49-F238E27FC236}">
                <a16:creationId xmlns:a16="http://schemas.microsoft.com/office/drawing/2014/main" xmlns="" id="{F8CBC268-B3E0-4752-989B-1A552CBE97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7700" y="4646613"/>
            <a:ext cx="6396038" cy="1813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3500" tIns="25400" rIns="63500" bIns="25400">
            <a:spAutoFit/>
          </a:bodyPr>
          <a:lstStyle>
            <a:lvl1pPr algn="l" defTabSz="152400" latinLnBrk="1">
              <a:tabLst>
                <a:tab pos="381000" algn="l"/>
                <a:tab pos="1168400" algn="l"/>
                <a:tab pos="2362200" algn="l"/>
                <a:tab pos="45593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952500" indent="-381000" algn="l" defTabSz="152400" latinLnBrk="1">
              <a:tabLst>
                <a:tab pos="381000" algn="l"/>
                <a:tab pos="1168400" algn="l"/>
                <a:tab pos="2362200" algn="l"/>
                <a:tab pos="45593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524000" indent="-381000" algn="l" defTabSz="152400" latinLnBrk="1">
              <a:tabLst>
                <a:tab pos="381000" algn="l"/>
                <a:tab pos="1168400" algn="l"/>
                <a:tab pos="2362200" algn="l"/>
                <a:tab pos="45593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2095500" indent="-381000" algn="l" defTabSz="152400" latinLnBrk="1">
              <a:tabLst>
                <a:tab pos="381000" algn="l"/>
                <a:tab pos="1168400" algn="l"/>
                <a:tab pos="2362200" algn="l"/>
                <a:tab pos="45593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667000" indent="-381000" algn="l" defTabSz="152400" latinLnBrk="1">
              <a:tabLst>
                <a:tab pos="381000" algn="l"/>
                <a:tab pos="1168400" algn="l"/>
                <a:tab pos="2362200" algn="l"/>
                <a:tab pos="45593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31242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381000" algn="l"/>
                <a:tab pos="1168400" algn="l"/>
                <a:tab pos="2362200" algn="l"/>
                <a:tab pos="45593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5814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381000" algn="l"/>
                <a:tab pos="1168400" algn="l"/>
                <a:tab pos="2362200" algn="l"/>
                <a:tab pos="45593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40386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381000" algn="l"/>
                <a:tab pos="1168400" algn="l"/>
                <a:tab pos="2362200" algn="l"/>
                <a:tab pos="45593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495800" indent="-381000" defTabSz="152400" fontAlgn="base" latinLnBrk="1">
              <a:spcBef>
                <a:spcPct val="0"/>
              </a:spcBef>
              <a:spcAft>
                <a:spcPct val="0"/>
              </a:spcAft>
              <a:tabLst>
                <a:tab pos="381000" algn="l"/>
                <a:tab pos="1168400" algn="l"/>
                <a:tab pos="2362200" algn="l"/>
                <a:tab pos="4559300" algn="l"/>
              </a:tabLs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30000"/>
              </a:lnSpc>
              <a:spcBef>
                <a:spcPct val="55000"/>
              </a:spcBef>
            </a:pPr>
            <a:r>
              <a:rPr lang="en-US" altLang="ko-KR" sz="1800" dirty="0">
                <a:latin typeface="Arial" panose="020B0604020202020204" pitchFamily="34" charset="0"/>
              </a:rPr>
              <a:t>PUSH	A	/*  TOS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A	*/				</a:t>
            </a:r>
          </a:p>
          <a:p>
            <a:pPr latinLnBrk="0">
              <a:lnSpc>
                <a:spcPct val="30000"/>
              </a:lnSpc>
              <a:spcBef>
                <a:spcPct val="55000"/>
              </a:spcBef>
            </a:pPr>
            <a:r>
              <a:rPr lang="en-US" altLang="ko-KR" sz="1800" dirty="0">
                <a:latin typeface="Arial" panose="020B0604020202020204" pitchFamily="34" charset="0"/>
              </a:rPr>
              <a:t>PUSH	B	/*  TOS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B	*/					</a:t>
            </a:r>
          </a:p>
          <a:p>
            <a:pPr latinLnBrk="0">
              <a:lnSpc>
                <a:spcPct val="30000"/>
              </a:lnSpc>
              <a:spcBef>
                <a:spcPct val="55000"/>
              </a:spcBef>
            </a:pPr>
            <a:r>
              <a:rPr lang="en-US" altLang="ko-KR" sz="1800" dirty="0">
                <a:solidFill>
                  <a:srgbClr val="FF0000"/>
                </a:solidFill>
                <a:latin typeface="Arial" panose="020B0604020202020204" pitchFamily="34" charset="0"/>
              </a:rPr>
              <a:t>ADD		/*  TOS </a:t>
            </a:r>
            <a:r>
              <a:rPr lang="en-US" altLang="ko-KR" sz="1800" dirty="0">
                <a:solidFill>
                  <a:srgbClr val="FF0000"/>
                </a:solidFill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solidFill>
                  <a:srgbClr val="FF0000"/>
                </a:solidFill>
                <a:latin typeface="Arial" panose="020B0604020202020204" pitchFamily="34" charset="0"/>
              </a:rPr>
              <a:t> (A + B)	*/				</a:t>
            </a:r>
          </a:p>
          <a:p>
            <a:pPr latinLnBrk="0">
              <a:lnSpc>
                <a:spcPct val="30000"/>
              </a:lnSpc>
              <a:spcBef>
                <a:spcPct val="55000"/>
              </a:spcBef>
            </a:pPr>
            <a:r>
              <a:rPr lang="en-US" altLang="ko-KR" sz="1800" dirty="0">
                <a:latin typeface="Arial" panose="020B0604020202020204" pitchFamily="34" charset="0"/>
              </a:rPr>
              <a:t>PUSH	C	/*  TOS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C	*/				</a:t>
            </a:r>
          </a:p>
          <a:p>
            <a:pPr latinLnBrk="0">
              <a:lnSpc>
                <a:spcPct val="30000"/>
              </a:lnSpc>
              <a:spcBef>
                <a:spcPct val="55000"/>
              </a:spcBef>
            </a:pPr>
            <a:r>
              <a:rPr lang="en-US" altLang="ko-KR" sz="1800" dirty="0">
                <a:latin typeface="Arial" panose="020B0604020202020204" pitchFamily="34" charset="0"/>
              </a:rPr>
              <a:t>PUSH	D	/*  TOS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D	*/					</a:t>
            </a:r>
          </a:p>
          <a:p>
            <a:pPr latinLnBrk="0">
              <a:lnSpc>
                <a:spcPct val="30000"/>
              </a:lnSpc>
              <a:spcBef>
                <a:spcPct val="55000"/>
              </a:spcBef>
            </a:pPr>
            <a:r>
              <a:rPr lang="en-US" altLang="ko-KR" sz="1800" dirty="0">
                <a:solidFill>
                  <a:srgbClr val="FF0000"/>
                </a:solidFill>
                <a:latin typeface="Arial" panose="020B0604020202020204" pitchFamily="34" charset="0"/>
              </a:rPr>
              <a:t>ADD		/*  TOS </a:t>
            </a:r>
            <a:r>
              <a:rPr lang="en-US" altLang="ko-KR" sz="1800" dirty="0">
                <a:solidFill>
                  <a:srgbClr val="FF0000"/>
                </a:solidFill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solidFill>
                  <a:srgbClr val="FF0000"/>
                </a:solidFill>
                <a:latin typeface="Arial" panose="020B0604020202020204" pitchFamily="34" charset="0"/>
              </a:rPr>
              <a:t> (C + D)	*/					</a:t>
            </a:r>
          </a:p>
          <a:p>
            <a:pPr latinLnBrk="0">
              <a:lnSpc>
                <a:spcPct val="30000"/>
              </a:lnSpc>
              <a:spcBef>
                <a:spcPct val="55000"/>
              </a:spcBef>
            </a:pPr>
            <a:r>
              <a:rPr lang="en-US" altLang="ko-KR" sz="1800" dirty="0">
                <a:solidFill>
                  <a:srgbClr val="FF0000"/>
                </a:solidFill>
                <a:latin typeface="Arial" panose="020B0604020202020204" pitchFamily="34" charset="0"/>
              </a:rPr>
              <a:t>MUL</a:t>
            </a:r>
            <a:r>
              <a:rPr lang="en-US" altLang="ko-KR" sz="1800" dirty="0">
                <a:latin typeface="Arial" panose="020B0604020202020204" pitchFamily="34" charset="0"/>
              </a:rPr>
              <a:t>		/*  TOS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(C + D) * (A + B)  */  </a:t>
            </a:r>
          </a:p>
          <a:p>
            <a:pPr latinLnBrk="0">
              <a:lnSpc>
                <a:spcPct val="30000"/>
              </a:lnSpc>
              <a:spcBef>
                <a:spcPct val="55000"/>
              </a:spcBef>
            </a:pPr>
            <a:r>
              <a:rPr lang="en-US" altLang="ko-KR" sz="1800" dirty="0">
                <a:latin typeface="Arial" panose="020B0604020202020204" pitchFamily="34" charset="0"/>
              </a:rPr>
              <a:t>POP	X	/*  M[X] </a:t>
            </a:r>
            <a:r>
              <a:rPr lang="en-US" altLang="ko-KR" sz="1800" dirty="0">
                <a:latin typeface="Symbol" panose="05050102010706020507" pitchFamily="18" charset="2"/>
              </a:rPr>
              <a:t></a:t>
            </a:r>
            <a:r>
              <a:rPr lang="en-US" altLang="ko-KR" sz="1800" dirty="0">
                <a:latin typeface="Arial" panose="020B0604020202020204" pitchFamily="34" charset="0"/>
              </a:rPr>
              <a:t> TOS	*/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160E16C3-EE8D-4336-AF57-06AFE2C21A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043525"/>
              </p:ext>
            </p:extLst>
          </p:nvPr>
        </p:nvGraphicFramePr>
        <p:xfrm>
          <a:off x="0" y="-1"/>
          <a:ext cx="12192000" cy="685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4903">
                  <a:extLst>
                    <a:ext uri="{9D8B030D-6E8A-4147-A177-3AD203B41FA5}">
                      <a16:colId xmlns:a16="http://schemas.microsoft.com/office/drawing/2014/main" xmlns="" val="1223540176"/>
                    </a:ext>
                  </a:extLst>
                </a:gridCol>
                <a:gridCol w="6297097">
                  <a:extLst>
                    <a:ext uri="{9D8B030D-6E8A-4147-A177-3AD203B41FA5}">
                      <a16:colId xmlns:a16="http://schemas.microsoft.com/office/drawing/2014/main" xmlns="" val="1833244488"/>
                    </a:ext>
                  </a:extLst>
                </a:gridCol>
              </a:tblGrid>
              <a:tr h="459813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X = (A + B) * (C + D) 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80173406"/>
                  </a:ext>
                </a:extLst>
              </a:tr>
              <a:tr h="3162253">
                <a:tc>
                  <a:txBody>
                    <a:bodyPr/>
                    <a:lstStyle/>
                    <a:p>
                      <a:pPr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solidFill>
                            <a:srgbClr val="FFFF00"/>
                          </a:solidFill>
                          <a:highlight>
                            <a:srgbClr val="3333FF"/>
                          </a:highlight>
                          <a:latin typeface="Arial" panose="020B0604020202020204" pitchFamily="34" charset="0"/>
                        </a:rPr>
                        <a:t>Three Instruction format</a:t>
                      </a:r>
                    </a:p>
                    <a:p>
                      <a:pPr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ADD	R1, A, B	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R1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M[A] + M[B]</a:t>
                      </a: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	</a:t>
                      </a:r>
                    </a:p>
                    <a:p>
                      <a:pPr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ADD	R2, C, D	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R2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M[C] + M[D]</a:t>
                      </a:r>
                      <a:endParaRPr lang="en-US" altLang="ko-KR" sz="1800" b="1" dirty="0">
                        <a:latin typeface="Arial" panose="020B0604020202020204" pitchFamily="34" charset="0"/>
                      </a:endParaRPr>
                    </a:p>
                    <a:p>
                      <a:pPr latinLnBrk="0">
                        <a:lnSpc>
                          <a:spcPct val="150000"/>
                        </a:lnSpc>
                        <a:spcBef>
                          <a:spcPct val="57000"/>
                        </a:spcBef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MUL	X, R1, R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M[X]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R1 * R2	</a:t>
                      </a:r>
                      <a:r>
                        <a:rPr lang="en-US" altLang="ko-KR" sz="1800" dirty="0">
                          <a:latin typeface="Arial" panose="020B0604020202020204" pitchFamily="34" charset="0"/>
                        </a:rPr>
                        <a:t>	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rgbClr val="FFFF00"/>
                          </a:solidFill>
                          <a:highlight>
                            <a:srgbClr val="3333FF"/>
                          </a:highlight>
                          <a:latin typeface="Arial" panose="020B0604020202020204" pitchFamily="34" charset="0"/>
                        </a:rPr>
                        <a:t>Two Instruction format</a:t>
                      </a:r>
                    </a:p>
                    <a:p>
                      <a:pPr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MOV    R1, A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R1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M[A]     </a:t>
                      </a:r>
                    </a:p>
                    <a:p>
                      <a:pPr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ADD     R1, B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R1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R1 + M[B] </a:t>
                      </a:r>
                    </a:p>
                    <a:p>
                      <a:pPr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MOV    R2, C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R2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M[C] </a:t>
                      </a:r>
                    </a:p>
                    <a:p>
                      <a:pPr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ADD     R2, D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R2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R2 + M[D]</a:t>
                      </a:r>
                    </a:p>
                    <a:p>
                      <a:pPr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MUL     R1, R2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R1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R1 * R2 </a:t>
                      </a:r>
                    </a:p>
                    <a:p>
                      <a:pPr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MOV    X,  R1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M[X]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R1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12206708"/>
                  </a:ext>
                </a:extLst>
              </a:tr>
              <a:tr h="32359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rgbClr val="FFFF00"/>
                          </a:solidFill>
                          <a:highlight>
                            <a:srgbClr val="3333FF"/>
                          </a:highlight>
                          <a:latin typeface="Arial" panose="020B0604020202020204" pitchFamily="34" charset="0"/>
                        </a:rPr>
                        <a:t>Single Instruction format</a:t>
                      </a:r>
                    </a:p>
                    <a:p>
                      <a:pPr latinLnBrk="0"/>
                      <a:endParaRPr lang="en-US" altLang="ko-KR" sz="1800" b="1" dirty="0">
                        <a:latin typeface="Arial" panose="020B0604020202020204" pitchFamily="34" charset="0"/>
                      </a:endParaRPr>
                    </a:p>
                    <a:p>
                      <a:pPr latinLnBrk="0"/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LOAD   	A   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AC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M[A]   </a:t>
                      </a: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	</a:t>
                      </a:r>
                    </a:p>
                    <a:p>
                      <a:pPr latinLnBrk="0"/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ADD     	B   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AC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AC + M[B]  </a:t>
                      </a:r>
                    </a:p>
                    <a:p>
                      <a:pPr latinLnBrk="0"/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STORE  	T   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M[T]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AC   </a:t>
                      </a: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	</a:t>
                      </a:r>
                    </a:p>
                    <a:p>
                      <a:pPr latinLnBrk="0"/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LOAD   	C   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AC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M[C]   </a:t>
                      </a: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	</a:t>
                      </a:r>
                    </a:p>
                    <a:p>
                      <a:pPr latinLnBrk="0"/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ADD     	D  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AC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AC + M[D]	</a:t>
                      </a:r>
                    </a:p>
                    <a:p>
                      <a:pPr latinLnBrk="0"/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MUL     	T  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AC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AC * M[T]</a:t>
                      </a: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	</a:t>
                      </a:r>
                    </a:p>
                    <a:p>
                      <a:pPr latinLnBrk="0"/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STORE  	X  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M[X]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AC   </a:t>
                      </a: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	</a:t>
                      </a:r>
                      <a:endParaRPr lang="en-US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endParaRPr lang="en-US" altLang="ko-KR" sz="1800" dirty="0">
                        <a:latin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30000"/>
                        </a:lnSpc>
                        <a:spcBef>
                          <a:spcPct val="55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rgbClr val="FFFF00"/>
                          </a:solidFill>
                          <a:highlight>
                            <a:srgbClr val="3333FF"/>
                          </a:highlight>
                          <a:latin typeface="Arial" panose="020B0604020202020204" pitchFamily="34" charset="0"/>
                        </a:rPr>
                        <a:t>Zero Instruction format</a:t>
                      </a:r>
                    </a:p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endParaRPr lang="en-US" altLang="ko-KR" sz="1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PUSH	A	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TOS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A</a:t>
                      </a: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					</a:t>
                      </a:r>
                    </a:p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PUSH	B	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TOS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B</a:t>
                      </a: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						</a:t>
                      </a:r>
                    </a:p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ADD		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TOS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(A + B)</a:t>
                      </a: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					</a:t>
                      </a:r>
                    </a:p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PUSH	C	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TOS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C</a:t>
                      </a: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					</a:t>
                      </a:r>
                    </a:p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PUSH	D	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TOS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D</a:t>
                      </a: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						</a:t>
                      </a:r>
                    </a:p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ADD		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TOS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(C + D)</a:t>
                      </a: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						</a:t>
                      </a:r>
                    </a:p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MUL		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TOS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(C + D) * (A + B) </a:t>
                      </a:r>
                    </a:p>
                    <a:p>
                      <a:pPr latinLnBrk="0">
                        <a:lnSpc>
                          <a:spcPct val="30000"/>
                        </a:lnSpc>
                        <a:spcBef>
                          <a:spcPct val="55000"/>
                        </a:spcBef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POP	X	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M[X]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TOS</a:t>
                      </a:r>
                      <a:r>
                        <a:rPr lang="en-US" altLang="ko-KR" sz="1800" dirty="0">
                          <a:latin typeface="Arial" panose="020B0604020202020204" pitchFamily="34" charset="0"/>
                        </a:rPr>
                        <a:t>	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22888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63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10157333" y="6182000"/>
            <a:ext cx="1983200" cy="42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srgbClr val="FFFFFF"/>
                </a:solidFill>
              </a:rPr>
              <a:pPr defTabSz="1219170">
                <a:buClr>
                  <a:srgbClr val="000000"/>
                </a:buClr>
              </a:pPr>
              <a:t>2</a:t>
            </a:fld>
            <a:endParaRPr kern="0">
              <a:solidFill>
                <a:srgbClr val="FFFFFF"/>
              </a:solidFill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618033" y="1704974"/>
            <a:ext cx="6163767" cy="2476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-US" sz="16000" b="1" kern="0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Unit-</a:t>
            </a:r>
            <a:r>
              <a:rPr lang="en" sz="16000" b="1" kern="0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endParaRPr sz="4000" b="1" kern="0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" name="Google Shape;221;p14">
            <a:extLst>
              <a:ext uri="{FF2B5EF4-FFF2-40B4-BE49-F238E27FC236}">
                <a16:creationId xmlns:a16="http://schemas.microsoft.com/office/drawing/2014/main" xmlns="" id="{341EEA99-6CFE-4FD3-B762-83333B9DEF21}"/>
              </a:ext>
            </a:extLst>
          </p:cNvPr>
          <p:cNvSpPr txBox="1">
            <a:spLocks/>
          </p:cNvSpPr>
          <p:nvPr/>
        </p:nvSpPr>
        <p:spPr>
          <a:xfrm>
            <a:off x="688157" y="4502476"/>
            <a:ext cx="6979704" cy="80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defTabSz="1219170">
              <a:buClr>
                <a:srgbClr val="FFFFFF"/>
              </a:buClr>
            </a:pPr>
            <a:r>
              <a:rPr lang="en-US" sz="3733" kern="0" dirty="0">
                <a:solidFill>
                  <a:srgbClr val="FFFFFF"/>
                </a:solidFill>
              </a:rPr>
              <a:t>Central Processing Unit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160E16C3-EE8D-4336-AF57-06AFE2C21A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2632512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xmlns="" val="1223540176"/>
                    </a:ext>
                  </a:extLst>
                </a:gridCol>
              </a:tblGrid>
              <a:tr h="8706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solidFill>
                            <a:srgbClr val="002060"/>
                          </a:solidFill>
                          <a:latin typeface="Arial" panose="020B0604020202020204" pitchFamily="34" charset="0"/>
                        </a:rPr>
                        <a:t>X = (A + B) * (C + D) 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80173406"/>
                  </a:ext>
                </a:extLst>
              </a:tr>
              <a:tr h="59873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rgbClr val="FFFF00"/>
                          </a:solidFill>
                          <a:highlight>
                            <a:srgbClr val="3333FF"/>
                          </a:highlight>
                          <a:latin typeface="Arial" panose="020B0604020202020204" pitchFamily="34" charset="0"/>
                        </a:rPr>
                        <a:t>Reduced instruction set Computer (RISC)</a:t>
                      </a:r>
                    </a:p>
                    <a:p>
                      <a:pPr algn="l"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MOV    R1, A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R1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M[A]    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MOV    R2, B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R2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M[B]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MOV    R3, C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R3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M[C]   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MOV    R4, A  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R4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M[D]    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ADD    R1, R2 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R1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 R1 + R2</a:t>
                      </a:r>
                    </a:p>
                    <a:p>
                      <a:pPr algn="l" latinLnBrk="0">
                        <a:lnSpc>
                          <a:spcPct val="150000"/>
                        </a:lnSpc>
                      </a:pP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ADD    R3, R4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R3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R3 + R4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MUL    R1, R3 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R1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R1 * R3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STORE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 </a:t>
                      </a:r>
                      <a:r>
                        <a:rPr lang="en-US" altLang="ko-KR" sz="1800" b="1" dirty="0">
                          <a:latin typeface="Arial" panose="020B0604020202020204" pitchFamily="34" charset="0"/>
                        </a:rPr>
                        <a:t>X,  R1     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M[X] 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Symbol" panose="05050102010706020507" pitchFamily="18" charset="2"/>
                        </a:rPr>
                        <a:t></a:t>
                      </a:r>
                      <a:r>
                        <a:rPr lang="en-US" altLang="ko-KR" sz="1800" b="1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</a:rPr>
                        <a:t> R1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12206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6016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4" name="Rectangle 4">
            <a:extLst>
              <a:ext uri="{FF2B5EF4-FFF2-40B4-BE49-F238E27FC236}">
                <a16:creationId xmlns:a16="http://schemas.microsoft.com/office/drawing/2014/main" xmlns="" id="{38792D2A-D759-433D-AD3A-1DFECF644C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1700" y="64452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885" name="Rectangle 5">
            <a:extLst>
              <a:ext uri="{FF2B5EF4-FFF2-40B4-BE49-F238E27FC236}">
                <a16:creationId xmlns:a16="http://schemas.microsoft.com/office/drawing/2014/main" xmlns="" id="{A91F227C-2BC2-4B3A-8F0B-345B887AA4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100" y="64452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886" name="Rectangle 6">
            <a:extLst>
              <a:ext uri="{FF2B5EF4-FFF2-40B4-BE49-F238E27FC236}">
                <a16:creationId xmlns:a16="http://schemas.microsoft.com/office/drawing/2014/main" xmlns="" id="{6F6116F5-2C0E-4FD2-AED2-A0A17C14052D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372260" y="94941"/>
            <a:ext cx="8229600" cy="554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 dirty="0"/>
              <a:t>Types of Addressing Modes</a:t>
            </a:r>
          </a:p>
        </p:txBody>
      </p:sp>
      <p:sp>
        <p:nvSpPr>
          <p:cNvPr id="122887" name="Rectangle 7">
            <a:extLst>
              <a:ext uri="{FF2B5EF4-FFF2-40B4-BE49-F238E27FC236}">
                <a16:creationId xmlns:a16="http://schemas.microsoft.com/office/drawing/2014/main" xmlns="" id="{0E9443F8-74DC-4979-B28D-B43A073A72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4439" y="1149350"/>
            <a:ext cx="5419725" cy="435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285750" indent="-285750" algn="l" defTabSz="762000">
              <a:spcBef>
                <a:spcPct val="30000"/>
              </a:spcBef>
              <a:buSzPct val="100000"/>
              <a:buChar char="•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marL="685800" indent="-228600" algn="l" defTabSz="762000">
              <a:spcBef>
                <a:spcPct val="30000"/>
              </a:spcBef>
              <a:buSzPct val="100000"/>
              <a:buChar char="–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marL="1143000" indent="-228600" algn="l" defTabSz="762000">
              <a:spcBef>
                <a:spcPct val="30000"/>
              </a:spcBef>
              <a:buSzPct val="100000"/>
              <a:buChar char="»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marL="1543050" indent="-171450" algn="l" defTabSz="762000">
              <a:spcBef>
                <a:spcPct val="30000"/>
              </a:spcBef>
              <a:buSzPct val="100000"/>
              <a:buChar char="•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marL="2000250" indent="-171450" algn="l" defTabSz="762000">
              <a:spcBef>
                <a:spcPct val="30000"/>
              </a:spcBef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24574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29146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33718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38290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/>
              <a:t>Implied</a:t>
            </a:r>
          </a:p>
          <a:p>
            <a:r>
              <a:rPr lang="en-US" altLang="en-US"/>
              <a:t>Immediate</a:t>
            </a:r>
          </a:p>
          <a:p>
            <a:r>
              <a:rPr lang="en-US" altLang="en-US"/>
              <a:t>Direct</a:t>
            </a:r>
          </a:p>
          <a:p>
            <a:r>
              <a:rPr lang="en-US" altLang="en-US"/>
              <a:t>Indirect</a:t>
            </a:r>
          </a:p>
          <a:p>
            <a:r>
              <a:rPr lang="en-US" altLang="en-US"/>
              <a:t>Register</a:t>
            </a:r>
          </a:p>
          <a:p>
            <a:r>
              <a:rPr lang="en-US" altLang="en-US"/>
              <a:t>Register Indirect</a:t>
            </a:r>
          </a:p>
          <a:p>
            <a:r>
              <a:rPr lang="en-US" altLang="en-US"/>
              <a:t>Autoincrement or AutoDecrement</a:t>
            </a:r>
          </a:p>
          <a:p>
            <a:r>
              <a:rPr lang="en-US" altLang="en-US"/>
              <a:t>Relative</a:t>
            </a:r>
          </a:p>
          <a:p>
            <a:r>
              <a:rPr lang="en-US" altLang="en-US"/>
              <a:t>Indexed</a:t>
            </a:r>
          </a:p>
          <a:p>
            <a:r>
              <a:rPr lang="en-US" altLang="en-US"/>
              <a:t>Base Register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B025915C-0A06-4A9C-81BB-08261BCCD675}"/>
              </a:ext>
            </a:extLst>
          </p:cNvPr>
          <p:cNvSpPr/>
          <p:nvPr/>
        </p:nvSpPr>
        <p:spPr>
          <a:xfrm>
            <a:off x="1026695" y="1309119"/>
            <a:ext cx="8646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An assembly language program instruction consists of two parts</a:t>
            </a:r>
          </a:p>
        </p:txBody>
      </p:sp>
      <p:pic>
        <p:nvPicPr>
          <p:cNvPr id="3" name="Picture 2" descr="am1">
            <a:hlinkClick r:id="rId2"/>
            <a:extLst>
              <a:ext uri="{FF2B5EF4-FFF2-40B4-BE49-F238E27FC236}">
                <a16:creationId xmlns:a16="http://schemas.microsoft.com/office/drawing/2014/main" xmlns="" id="{FF564F0C-1123-44D9-9D2F-BED86C3C26C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199" y="2240881"/>
            <a:ext cx="5635390" cy="726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0191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>
            <a:extLst>
              <a:ext uri="{FF2B5EF4-FFF2-40B4-BE49-F238E27FC236}">
                <a16:creationId xmlns:a16="http://schemas.microsoft.com/office/drawing/2014/main" xmlns="" id="{418FA1D9-E1FA-4975-AC06-E4DDB9FE25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6727" y="429294"/>
            <a:ext cx="10515600" cy="821991"/>
          </a:xfrm>
        </p:spPr>
        <p:txBody>
          <a:bodyPr/>
          <a:lstStyle/>
          <a:p>
            <a:r>
              <a:rPr lang="en-US" altLang="en-US" b="1" dirty="0"/>
              <a:t>Implied Addressing Mode</a:t>
            </a:r>
          </a:p>
        </p:txBody>
      </p:sp>
      <p:sp>
        <p:nvSpPr>
          <p:cNvPr id="142339" name="Rectangle 3">
            <a:extLst>
              <a:ext uri="{FF2B5EF4-FFF2-40B4-BE49-F238E27FC236}">
                <a16:creationId xmlns:a16="http://schemas.microsoft.com/office/drawing/2014/main" xmlns="" id="{598A6542-AFCD-4987-A808-4E516F4EEE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66274" y="1600201"/>
            <a:ext cx="10700084" cy="45259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altLang="ko-KR" sz="1800" b="1" dirty="0">
                <a:solidFill>
                  <a:srgbClr val="FF0000"/>
                </a:solidFill>
              </a:rPr>
              <a:t>Implied Mode</a:t>
            </a:r>
          </a:p>
          <a:p>
            <a:pPr>
              <a:buFontTx/>
              <a:buNone/>
            </a:pPr>
            <a:r>
              <a:rPr lang="en-US" altLang="ko-KR" sz="2000" dirty="0"/>
              <a:t>		Address of the operands are specified implicitly in the definition of the instruction</a:t>
            </a:r>
          </a:p>
          <a:p>
            <a:pPr>
              <a:buFontTx/>
              <a:buNone/>
            </a:pPr>
            <a:r>
              <a:rPr lang="en-US" altLang="ko-KR" sz="2000" dirty="0"/>
              <a:t>		 - No need to specify address in the instruction</a:t>
            </a:r>
          </a:p>
          <a:p>
            <a:pPr>
              <a:buFontTx/>
              <a:buNone/>
            </a:pPr>
            <a:r>
              <a:rPr lang="en-US" altLang="ko-KR" sz="2000" dirty="0"/>
              <a:t>		 - EA = AC, or EA = Stack[SP]</a:t>
            </a:r>
          </a:p>
          <a:p>
            <a:pPr>
              <a:buFontTx/>
              <a:buNone/>
            </a:pPr>
            <a:r>
              <a:rPr lang="en-US" altLang="ko-KR" sz="2000" dirty="0"/>
              <a:t>		- Examples from Basic Computer</a:t>
            </a:r>
          </a:p>
          <a:p>
            <a:pPr>
              <a:buFontTx/>
              <a:buNone/>
            </a:pPr>
            <a:r>
              <a:rPr lang="en-US" altLang="ko-KR" sz="2000" dirty="0"/>
              <a:t>			CLA, CME, INP</a:t>
            </a:r>
          </a:p>
          <a:p>
            <a:endParaRPr lang="en-US" altLang="en-US" sz="1800" dirty="0"/>
          </a:p>
        </p:txBody>
      </p:sp>
      <p:pic>
        <p:nvPicPr>
          <p:cNvPr id="4" name="Picture 3" descr="am2">
            <a:hlinkClick r:id="rId2"/>
            <a:extLst>
              <a:ext uri="{FF2B5EF4-FFF2-40B4-BE49-F238E27FC236}">
                <a16:creationId xmlns:a16="http://schemas.microsoft.com/office/drawing/2014/main" xmlns="" id="{7F967AD0-93B5-414E-A030-DA48BCFC710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9913" y="4617119"/>
            <a:ext cx="2387266" cy="147888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2E6AFC1-1C5C-48C9-B733-B6C21C90731C}"/>
              </a:ext>
            </a:extLst>
          </p:cNvPr>
          <p:cNvSpPr/>
          <p:nvPr/>
        </p:nvSpPr>
        <p:spPr>
          <a:xfrm>
            <a:off x="1171074" y="5175267"/>
            <a:ext cx="69622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Zero address instruction are designed with implied addressing mode.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>
            <a:extLst>
              <a:ext uri="{FF2B5EF4-FFF2-40B4-BE49-F238E27FC236}">
                <a16:creationId xmlns:a16="http://schemas.microsoft.com/office/drawing/2014/main" xmlns="" id="{61714706-D5D6-4922-A7A6-FB769C8547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8809038" cy="838115"/>
          </a:xfrm>
        </p:spPr>
        <p:txBody>
          <a:bodyPr>
            <a:normAutofit/>
          </a:bodyPr>
          <a:lstStyle/>
          <a:p>
            <a:r>
              <a:rPr lang="en-US" altLang="en-US" sz="3600" b="1" dirty="0">
                <a:latin typeface="+mn-lt"/>
              </a:rPr>
              <a:t>Immediate Addressing</a:t>
            </a:r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xmlns="" id="{E53A5A5A-AB2B-44CD-ADFE-AC499D21FD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42579" y="803276"/>
            <a:ext cx="11637125" cy="53228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altLang="ko-KR" sz="1800" b="1" dirty="0"/>
              <a:t>Immediate Mode</a:t>
            </a:r>
          </a:p>
          <a:p>
            <a:pPr>
              <a:buFontTx/>
              <a:buNone/>
            </a:pPr>
            <a:r>
              <a:rPr lang="en-US" altLang="ko-KR" sz="1800" dirty="0"/>
              <a:t>		Instead of specifying the address of the operand, </a:t>
            </a:r>
          </a:p>
          <a:p>
            <a:pPr>
              <a:buFontTx/>
              <a:buNone/>
            </a:pPr>
            <a:r>
              <a:rPr lang="en-US" altLang="ko-KR" sz="1800" dirty="0"/>
              <a:t>		operand itself is specified</a:t>
            </a:r>
          </a:p>
          <a:p>
            <a:pPr>
              <a:buFontTx/>
              <a:buNone/>
            </a:pPr>
            <a:r>
              <a:rPr lang="en-US" altLang="ko-KR" sz="1800" dirty="0"/>
              <a:t> 			- No need to specify address in the instruction</a:t>
            </a:r>
          </a:p>
          <a:p>
            <a:pPr>
              <a:buFontTx/>
              <a:buNone/>
            </a:pPr>
            <a:r>
              <a:rPr lang="en-US" altLang="ko-KR" sz="1800" dirty="0"/>
              <a:t>			 - However, operand itself needs to be specified</a:t>
            </a:r>
          </a:p>
          <a:p>
            <a:pPr>
              <a:buFontTx/>
              <a:buNone/>
            </a:pPr>
            <a:r>
              <a:rPr lang="en-US" altLang="ko-KR" sz="1800" dirty="0"/>
              <a:t> 			- Sometimes, require more bits than the address</a:t>
            </a:r>
          </a:p>
          <a:p>
            <a:pPr>
              <a:buFontTx/>
              <a:buNone/>
            </a:pPr>
            <a:r>
              <a:rPr lang="en-US" altLang="ko-KR" sz="1800" dirty="0"/>
              <a:t> 			- Fast to acquire an operand</a:t>
            </a:r>
          </a:p>
          <a:p>
            <a:endParaRPr lang="en-US" altLang="ko-KR" sz="1800" dirty="0"/>
          </a:p>
          <a:p>
            <a:r>
              <a:rPr lang="en-US" altLang="en-US" sz="1800" dirty="0"/>
              <a:t>e.g. </a:t>
            </a:r>
            <a:r>
              <a:rPr lang="en-US" altLang="en-US" sz="1800" b="1" dirty="0">
                <a:solidFill>
                  <a:srgbClr val="FF0000"/>
                </a:solidFill>
              </a:rPr>
              <a:t>ADD 5</a:t>
            </a:r>
          </a:p>
          <a:p>
            <a:pPr lvl="1"/>
            <a:r>
              <a:rPr lang="en-US" altLang="en-US" dirty="0"/>
              <a:t>Add 5 to contents of accumulator</a:t>
            </a:r>
          </a:p>
          <a:p>
            <a:pPr lvl="1"/>
            <a:r>
              <a:rPr lang="en-US" altLang="en-US" dirty="0"/>
              <a:t>5 is operand</a:t>
            </a:r>
          </a:p>
          <a:p>
            <a:pPr>
              <a:buFontTx/>
              <a:buNone/>
            </a:pPr>
            <a:r>
              <a:rPr lang="en-US" altLang="en-US" dirty="0"/>
              <a:t>                                     </a:t>
            </a:r>
          </a:p>
          <a:p>
            <a:pPr marL="0" indent="0">
              <a:buNone/>
            </a:pPr>
            <a:r>
              <a:rPr lang="en-US" altLang="en-US" b="1" dirty="0">
                <a:solidFill>
                  <a:srgbClr val="FF0000"/>
                </a:solidFill>
              </a:rPr>
              <a:t>Example</a:t>
            </a:r>
            <a:r>
              <a:rPr lang="en-US" altLang="en-US" dirty="0"/>
              <a:t>:  MOV AL, 35H (move the data 35H into AL register)</a:t>
            </a:r>
          </a:p>
        </p:txBody>
      </p:sp>
      <p:sp>
        <p:nvSpPr>
          <p:cNvPr id="123912" name="Rectangle 8">
            <a:extLst>
              <a:ext uri="{FF2B5EF4-FFF2-40B4-BE49-F238E27FC236}">
                <a16:creationId xmlns:a16="http://schemas.microsoft.com/office/drawing/2014/main" xmlns="" id="{C0A51FAF-49C4-4568-B00F-4BD30CA8B0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2113" y="4075866"/>
            <a:ext cx="1005404" cy="397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000" b="1" dirty="0">
                <a:solidFill>
                  <a:srgbClr val="FF0000"/>
                </a:solidFill>
              </a:rPr>
              <a:t>Opcode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7A6A549-C2C1-47B2-AC1A-4B4761F260AB}"/>
              </a:ext>
            </a:extLst>
          </p:cNvPr>
          <p:cNvGrpSpPr/>
          <p:nvPr/>
        </p:nvGrpSpPr>
        <p:grpSpPr>
          <a:xfrm>
            <a:off x="7492249" y="3410952"/>
            <a:ext cx="4459287" cy="1225469"/>
            <a:chOff x="5535112" y="4758489"/>
            <a:chExt cx="4459287" cy="1225469"/>
          </a:xfrm>
        </p:grpSpPr>
        <p:grpSp>
          <p:nvGrpSpPr>
            <p:cNvPr id="123908" name="Group 4">
              <a:extLst>
                <a:ext uri="{FF2B5EF4-FFF2-40B4-BE49-F238E27FC236}">
                  <a16:creationId xmlns:a16="http://schemas.microsoft.com/office/drawing/2014/main" xmlns="" id="{444FD8A1-1660-4DD5-B74A-01F1499D0B8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35112" y="5299745"/>
              <a:ext cx="4459287" cy="684213"/>
              <a:chOff x="1105" y="1441"/>
              <a:chExt cx="2975" cy="381"/>
            </a:xfrm>
          </p:grpSpPr>
          <p:sp>
            <p:nvSpPr>
              <p:cNvPr id="123909" name="Rectangle 5">
                <a:extLst>
                  <a:ext uri="{FF2B5EF4-FFF2-40B4-BE49-F238E27FC236}">
                    <a16:creationId xmlns:a16="http://schemas.microsoft.com/office/drawing/2014/main" xmlns="" id="{3D475889-0AC0-4E3F-A1D7-FEAB48B04D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" y="1441"/>
                <a:ext cx="2975" cy="381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910" name="Line 6">
                <a:extLst>
                  <a:ext uri="{FF2B5EF4-FFF2-40B4-BE49-F238E27FC236}">
                    <a16:creationId xmlns:a16="http://schemas.microsoft.com/office/drawing/2014/main" xmlns="" id="{B09E5860-42B8-476C-BB02-0D66287FBF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29" y="1446"/>
                <a:ext cx="0" cy="37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23911" name="Rectangle 7">
              <a:extLst>
                <a:ext uri="{FF2B5EF4-FFF2-40B4-BE49-F238E27FC236}">
                  <a16:creationId xmlns:a16="http://schemas.microsoft.com/office/drawing/2014/main" xmlns="" id="{460F10D7-0287-447F-AA81-61F63D924B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72389" y="5334000"/>
              <a:ext cx="1274517" cy="459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en-US" sz="2400" dirty="0">
                  <a:solidFill>
                    <a:srgbClr val="000099"/>
                  </a:solidFill>
                </a:rPr>
                <a:t>Operand</a:t>
              </a:r>
            </a:p>
          </p:txBody>
        </p:sp>
        <p:sp>
          <p:nvSpPr>
            <p:cNvPr id="123913" name="Rectangle 9">
              <a:extLst>
                <a:ext uri="{FF2B5EF4-FFF2-40B4-BE49-F238E27FC236}">
                  <a16:creationId xmlns:a16="http://schemas.microsoft.com/office/drawing/2014/main" xmlns="" id="{8A086030-7041-4480-B103-549B6D3D6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0006" y="4758489"/>
              <a:ext cx="1572291" cy="459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en-US" sz="2400" b="1" dirty="0">
                  <a:solidFill>
                    <a:schemeClr val="accent6">
                      <a:lumMod val="50000"/>
                    </a:schemeClr>
                  </a:solidFill>
                </a:rPr>
                <a:t>Instruction</a:t>
              </a:r>
            </a:p>
          </p:txBody>
        </p:sp>
      </p:grpSp>
      <p:pic>
        <p:nvPicPr>
          <p:cNvPr id="11" name="Picture 10" descr="https://media.geeksforgeeks.org/wp-content/uploads/20190305161651/co-300x159.png">
            <a:extLst>
              <a:ext uri="{FF2B5EF4-FFF2-40B4-BE49-F238E27FC236}">
                <a16:creationId xmlns:a16="http://schemas.microsoft.com/office/drawing/2014/main" xmlns="" id="{5D40AF4E-FF0D-40E3-A97E-A47DF25F906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4850" y="296577"/>
            <a:ext cx="3225466" cy="1997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2" name="Rectangle 4">
            <a:extLst>
              <a:ext uri="{FF2B5EF4-FFF2-40B4-BE49-F238E27FC236}">
                <a16:creationId xmlns:a16="http://schemas.microsoft.com/office/drawing/2014/main" xmlns="" id="{284ACFCE-3971-4148-A596-AA6EAFA31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1700" y="64452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4933" name="Rectangle 5">
            <a:extLst>
              <a:ext uri="{FF2B5EF4-FFF2-40B4-BE49-F238E27FC236}">
                <a16:creationId xmlns:a16="http://schemas.microsoft.com/office/drawing/2014/main" xmlns="" id="{DFE29580-F517-499B-882A-781F38660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100" y="64452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4934" name="Rectangle 6">
            <a:extLst>
              <a:ext uri="{FF2B5EF4-FFF2-40B4-BE49-F238E27FC236}">
                <a16:creationId xmlns:a16="http://schemas.microsoft.com/office/drawing/2014/main" xmlns="" id="{7556DD9E-0EA4-49C2-A1C5-D4CE6EC970D6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1882775" y="176213"/>
            <a:ext cx="8229600" cy="63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/>
              <a:t>Direct Addressing</a:t>
            </a:r>
          </a:p>
        </p:txBody>
      </p:sp>
      <p:sp>
        <p:nvSpPr>
          <p:cNvPr id="124935" name="Rectangle 7">
            <a:extLst>
              <a:ext uri="{FF2B5EF4-FFF2-40B4-BE49-F238E27FC236}">
                <a16:creationId xmlns:a16="http://schemas.microsoft.com/office/drawing/2014/main" xmlns="" id="{31510ABB-856B-4485-856D-BE7B70108E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9313" y="117475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85750" indent="-285750" algn="l" defTabSz="762000">
              <a:spcBef>
                <a:spcPct val="30000"/>
              </a:spcBef>
              <a:buSzPct val="100000"/>
              <a:buChar char="•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marL="685800" indent="-228600" algn="l" defTabSz="762000">
              <a:spcBef>
                <a:spcPct val="30000"/>
              </a:spcBef>
              <a:buSzPct val="100000"/>
              <a:buChar char="–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marL="1143000" indent="-228600" algn="l" defTabSz="762000">
              <a:spcBef>
                <a:spcPct val="30000"/>
              </a:spcBef>
              <a:buSzPct val="100000"/>
              <a:buChar char="»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marL="1543050" indent="-171450" algn="l" defTabSz="762000">
              <a:spcBef>
                <a:spcPct val="30000"/>
              </a:spcBef>
              <a:buSzPct val="100000"/>
              <a:buChar char="•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marL="2000250" indent="-171450" algn="l" defTabSz="762000">
              <a:spcBef>
                <a:spcPct val="30000"/>
              </a:spcBef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24574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29146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33718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38290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ko-KR" sz="1800" dirty="0">
                <a:solidFill>
                  <a:srgbClr val="FF0000"/>
                </a:solidFill>
              </a:rPr>
              <a:t>Direct Address Mode	</a:t>
            </a:r>
          </a:p>
          <a:p>
            <a:pPr>
              <a:buFontTx/>
              <a:buNone/>
            </a:pPr>
            <a:r>
              <a:rPr lang="en-US" altLang="ko-KR" sz="1800" dirty="0"/>
              <a:t>		Instruction specifies the memory address which 	can be used 	directly to access the memory</a:t>
            </a:r>
          </a:p>
          <a:p>
            <a:pPr>
              <a:buFontTx/>
              <a:buNone/>
            </a:pPr>
            <a:r>
              <a:rPr lang="en-US" altLang="ko-KR" sz="1800" dirty="0"/>
              <a:t>           		- Faster than the other memory addressing modes</a:t>
            </a:r>
          </a:p>
          <a:p>
            <a:pPr>
              <a:buFontTx/>
              <a:buNone/>
            </a:pPr>
            <a:r>
              <a:rPr lang="en-US" altLang="ko-KR" sz="1800" dirty="0"/>
              <a:t>           		- Too many bits are needed to specify the address </a:t>
            </a:r>
          </a:p>
          <a:p>
            <a:pPr>
              <a:buFontTx/>
              <a:buNone/>
            </a:pPr>
            <a:r>
              <a:rPr lang="en-US" altLang="ko-KR" sz="1800" dirty="0"/>
              <a:t>              		 for a large physical memory space</a:t>
            </a:r>
          </a:p>
          <a:p>
            <a:pPr>
              <a:buFontTx/>
              <a:buNone/>
            </a:pPr>
            <a:r>
              <a:rPr lang="en-US" altLang="ko-KR" sz="1800" dirty="0"/>
              <a:t>          		- EA = IR(</a:t>
            </a:r>
            <a:r>
              <a:rPr lang="en-US" altLang="ko-KR" sz="1800" dirty="0" err="1"/>
              <a:t>addr</a:t>
            </a:r>
            <a:r>
              <a:rPr lang="en-US" altLang="ko-KR" sz="1800" dirty="0"/>
              <a:t>) (IR(</a:t>
            </a:r>
            <a:r>
              <a:rPr lang="en-US" altLang="ko-KR" sz="1800" dirty="0" err="1"/>
              <a:t>addr</a:t>
            </a:r>
            <a:r>
              <a:rPr lang="en-US" altLang="ko-KR" sz="1800" dirty="0"/>
              <a:t>): address field of IR)</a:t>
            </a:r>
          </a:p>
          <a:p>
            <a:endParaRPr lang="en-US" altLang="en-US" sz="1800" dirty="0"/>
          </a:p>
          <a:p>
            <a:r>
              <a:rPr lang="en-US" altLang="en-US" sz="1800" dirty="0"/>
              <a:t>e.g.  </a:t>
            </a:r>
            <a:r>
              <a:rPr lang="en-US" altLang="en-US" sz="1800" dirty="0">
                <a:solidFill>
                  <a:srgbClr val="FF0000"/>
                </a:solidFill>
              </a:rPr>
              <a:t>ADD</a:t>
            </a:r>
            <a:r>
              <a:rPr lang="en-US" altLang="en-US" sz="1800" dirty="0"/>
              <a:t> </a:t>
            </a:r>
            <a:r>
              <a:rPr lang="en-US" altLang="en-US" sz="1800" dirty="0">
                <a:solidFill>
                  <a:srgbClr val="000099"/>
                </a:solidFill>
              </a:rPr>
              <a:t>A</a:t>
            </a:r>
          </a:p>
          <a:p>
            <a:pPr lvl="1"/>
            <a:r>
              <a:rPr lang="en-US" altLang="en-US" dirty="0"/>
              <a:t>Add contents of cell A to accumulator</a:t>
            </a:r>
          </a:p>
          <a:p>
            <a:pPr lvl="1"/>
            <a:r>
              <a:rPr lang="en-US" altLang="en-US" dirty="0"/>
              <a:t>Look in memory at address A for operand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6" name="Rectangle 4">
            <a:extLst>
              <a:ext uri="{FF2B5EF4-FFF2-40B4-BE49-F238E27FC236}">
                <a16:creationId xmlns:a16="http://schemas.microsoft.com/office/drawing/2014/main" xmlns="" id="{7A800E6C-8B96-4E86-BD5E-214BBA7DD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5800" y="62293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5957" name="Rectangle 5">
            <a:extLst>
              <a:ext uri="{FF2B5EF4-FFF2-40B4-BE49-F238E27FC236}">
                <a16:creationId xmlns:a16="http://schemas.microsoft.com/office/drawing/2014/main" xmlns="" id="{F6F57B4D-08D6-463B-A1A3-602D901683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0863" y="57340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5958" name="Rectangle 6">
            <a:extLst>
              <a:ext uri="{FF2B5EF4-FFF2-40B4-BE49-F238E27FC236}">
                <a16:creationId xmlns:a16="http://schemas.microsoft.com/office/drawing/2014/main" xmlns="" id="{FF3FD58D-271F-425F-A14B-CCF09B9A3DF3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2020888" y="169863"/>
            <a:ext cx="8229600" cy="63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/>
              <a:t>Direct Addressing Diagram</a:t>
            </a:r>
          </a:p>
        </p:txBody>
      </p:sp>
      <p:grpSp>
        <p:nvGrpSpPr>
          <p:cNvPr id="125959" name="Group 7">
            <a:extLst>
              <a:ext uri="{FF2B5EF4-FFF2-40B4-BE49-F238E27FC236}">
                <a16:creationId xmlns:a16="http://schemas.microsoft.com/office/drawing/2014/main" xmlns="" id="{592AE308-AB24-4BE9-B179-F968F23B9C7A}"/>
              </a:ext>
            </a:extLst>
          </p:cNvPr>
          <p:cNvGrpSpPr>
            <a:grpSpLocks/>
          </p:cNvGrpSpPr>
          <p:nvPr/>
        </p:nvGrpSpPr>
        <p:grpSpPr bwMode="auto">
          <a:xfrm>
            <a:off x="2074863" y="1792289"/>
            <a:ext cx="4722812" cy="604837"/>
            <a:chOff x="913" y="1441"/>
            <a:chExt cx="2975" cy="381"/>
          </a:xfrm>
        </p:grpSpPr>
        <p:sp>
          <p:nvSpPr>
            <p:cNvPr id="125960" name="Rectangle 8">
              <a:extLst>
                <a:ext uri="{FF2B5EF4-FFF2-40B4-BE49-F238E27FC236}">
                  <a16:creationId xmlns:a16="http://schemas.microsoft.com/office/drawing/2014/main" xmlns="" id="{8C876C72-50E3-4405-A9BD-6D6218A9EB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3" y="1441"/>
              <a:ext cx="2975" cy="381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5961" name="Line 9">
              <a:extLst>
                <a:ext uri="{FF2B5EF4-FFF2-40B4-BE49-F238E27FC236}">
                  <a16:creationId xmlns:a16="http://schemas.microsoft.com/office/drawing/2014/main" xmlns="" id="{38CC1EC1-B1AA-4967-8B10-00C858D616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7" y="1446"/>
              <a:ext cx="0" cy="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25962" name="Rectangle 10">
            <a:extLst>
              <a:ext uri="{FF2B5EF4-FFF2-40B4-BE49-F238E27FC236}">
                <a16:creationId xmlns:a16="http://schemas.microsoft.com/office/drawing/2014/main" xmlns="" id="{8764C529-C74D-455A-AA96-0240EF1F67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8464" y="1868488"/>
            <a:ext cx="147540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000099"/>
                </a:solidFill>
                <a:latin typeface="Times New Roman" panose="02020603050405020304" pitchFamily="18" charset="0"/>
              </a:rPr>
              <a:t>Address A</a:t>
            </a:r>
          </a:p>
        </p:txBody>
      </p:sp>
      <p:sp>
        <p:nvSpPr>
          <p:cNvPr id="125963" name="Rectangle 11">
            <a:extLst>
              <a:ext uri="{FF2B5EF4-FFF2-40B4-BE49-F238E27FC236}">
                <a16:creationId xmlns:a16="http://schemas.microsoft.com/office/drawing/2014/main" xmlns="" id="{A71624A8-F651-4F77-B915-83F480744E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664" y="1868488"/>
            <a:ext cx="1139737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Opcode</a:t>
            </a:r>
          </a:p>
        </p:txBody>
      </p:sp>
      <p:sp>
        <p:nvSpPr>
          <p:cNvPr id="125964" name="Rectangle 12">
            <a:extLst>
              <a:ext uri="{FF2B5EF4-FFF2-40B4-BE49-F238E27FC236}">
                <a16:creationId xmlns:a16="http://schemas.microsoft.com/office/drawing/2014/main" xmlns="" id="{045FB780-C320-4FCB-8C08-B191D5708E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1264" y="1335088"/>
            <a:ext cx="1654300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Instruction</a:t>
            </a:r>
          </a:p>
        </p:txBody>
      </p:sp>
      <p:sp>
        <p:nvSpPr>
          <p:cNvPr id="125965" name="Rectangle 13">
            <a:extLst>
              <a:ext uri="{FF2B5EF4-FFF2-40B4-BE49-F238E27FC236}">
                <a16:creationId xmlns:a16="http://schemas.microsoft.com/office/drawing/2014/main" xmlns="" id="{6841C386-597A-4CFE-886A-E7415BDBE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7864" y="2706689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5966" name="Rectangle 14">
            <a:extLst>
              <a:ext uri="{FF2B5EF4-FFF2-40B4-BE49-F238E27FC236}">
                <a16:creationId xmlns:a16="http://schemas.microsoft.com/office/drawing/2014/main" xmlns="" id="{0A0982AD-99DD-4A16-96AC-E1A02317B4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7864" y="3392489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5967" name="Rectangle 15">
            <a:extLst>
              <a:ext uri="{FF2B5EF4-FFF2-40B4-BE49-F238E27FC236}">
                <a16:creationId xmlns:a16="http://schemas.microsoft.com/office/drawing/2014/main" xmlns="" id="{1C9F23B4-1DD1-4BD5-AF13-63861973E1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7864" y="4078289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5968" name="Rectangle 16">
            <a:extLst>
              <a:ext uri="{FF2B5EF4-FFF2-40B4-BE49-F238E27FC236}">
                <a16:creationId xmlns:a16="http://schemas.microsoft.com/office/drawing/2014/main" xmlns="" id="{DD339197-7046-49A3-A59C-69BFEB232E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7864" y="4764089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5969" name="Rectangle 17">
            <a:extLst>
              <a:ext uri="{FF2B5EF4-FFF2-40B4-BE49-F238E27FC236}">
                <a16:creationId xmlns:a16="http://schemas.microsoft.com/office/drawing/2014/main" xmlns="" id="{8FF08554-ED10-448F-9055-AB23CEEEE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7864" y="5449889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5970" name="Rectangle 18">
            <a:extLst>
              <a:ext uri="{FF2B5EF4-FFF2-40B4-BE49-F238E27FC236}">
                <a16:creationId xmlns:a16="http://schemas.microsoft.com/office/drawing/2014/main" xmlns="" id="{31063FD2-1DF7-4706-8F66-48AC6D022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1264" y="2173288"/>
            <a:ext cx="124232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Memory</a:t>
            </a:r>
          </a:p>
        </p:txBody>
      </p:sp>
      <p:sp>
        <p:nvSpPr>
          <p:cNvPr id="125971" name="Rectangle 19">
            <a:extLst>
              <a:ext uri="{FF2B5EF4-FFF2-40B4-BE49-F238E27FC236}">
                <a16:creationId xmlns:a16="http://schemas.microsoft.com/office/drawing/2014/main" xmlns="" id="{62E454D5-271A-4C02-B909-ED78362186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13664" y="4230688"/>
            <a:ext cx="124232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chemeClr val="accent1"/>
                </a:solidFill>
                <a:latin typeface="Times New Roman" panose="02020603050405020304" pitchFamily="18" charset="0"/>
              </a:rPr>
              <a:t>Operand</a:t>
            </a:r>
          </a:p>
        </p:txBody>
      </p:sp>
      <p:sp>
        <p:nvSpPr>
          <p:cNvPr id="125972" name="Freeform 20">
            <a:extLst>
              <a:ext uri="{FF2B5EF4-FFF2-40B4-BE49-F238E27FC236}">
                <a16:creationId xmlns:a16="http://schemas.microsoft.com/office/drawing/2014/main" xmlns="" id="{745EDCA1-77DE-417F-A5E4-6567C5AF873D}"/>
              </a:ext>
            </a:extLst>
          </p:cNvPr>
          <p:cNvSpPr>
            <a:spLocks/>
          </p:cNvSpPr>
          <p:nvPr/>
        </p:nvSpPr>
        <p:spPr bwMode="auto">
          <a:xfrm>
            <a:off x="4437063" y="2398714"/>
            <a:ext cx="2590800" cy="2022475"/>
          </a:xfrm>
          <a:custGeom>
            <a:avLst/>
            <a:gdLst>
              <a:gd name="T0" fmla="*/ 0 w 1632"/>
              <a:gd name="T1" fmla="*/ 0 h 1274"/>
              <a:gd name="T2" fmla="*/ 0 w 1632"/>
              <a:gd name="T3" fmla="*/ 1273 h 1274"/>
              <a:gd name="T4" fmla="*/ 1631 w 1632"/>
              <a:gd name="T5" fmla="*/ 1273 h 1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32" h="1274">
                <a:moveTo>
                  <a:pt x="0" y="0"/>
                </a:moveTo>
                <a:lnTo>
                  <a:pt x="0" y="1273"/>
                </a:lnTo>
                <a:lnTo>
                  <a:pt x="1631" y="1273"/>
                </a:lnTo>
              </a:path>
            </a:pathLst>
          </a:custGeom>
          <a:noFill/>
          <a:ln w="381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9" name="Picture 18" descr="am6">
            <a:hlinkClick r:id="rId2"/>
            <a:extLst>
              <a:ext uri="{FF2B5EF4-FFF2-40B4-BE49-F238E27FC236}">
                <a16:creationId xmlns:a16="http://schemas.microsoft.com/office/drawing/2014/main" xmlns="" id="{DF87EB0D-EC90-4482-AB4C-8432409C99D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592" y="157769"/>
            <a:ext cx="4610100" cy="89154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9689735A-E41A-447D-A0E4-AC04B96C553F}"/>
              </a:ext>
            </a:extLst>
          </p:cNvPr>
          <p:cNvSpPr/>
          <p:nvPr/>
        </p:nvSpPr>
        <p:spPr>
          <a:xfrm>
            <a:off x="513349" y="6376373"/>
            <a:ext cx="114219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spc="10" dirty="0">
                <a:solidFill>
                  <a:srgbClr val="3333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Example: ADD AL,[0301]   //add the contents of offset address 0301 to AL</a:t>
            </a:r>
            <a:endParaRPr lang="en-US" b="1" dirty="0">
              <a:solidFill>
                <a:srgbClr val="3333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80" name="Rectangle 4">
            <a:extLst>
              <a:ext uri="{FF2B5EF4-FFF2-40B4-BE49-F238E27FC236}">
                <a16:creationId xmlns:a16="http://schemas.microsoft.com/office/drawing/2014/main" xmlns="" id="{0F4B4DB2-4493-4B6F-A11D-4DA5742BB1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1700" y="64452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6981" name="Rectangle 5">
            <a:extLst>
              <a:ext uri="{FF2B5EF4-FFF2-40B4-BE49-F238E27FC236}">
                <a16:creationId xmlns:a16="http://schemas.microsoft.com/office/drawing/2014/main" xmlns="" id="{03FF9D44-98D6-4993-9F08-1D78AB2EFA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100" y="64452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6982" name="Rectangle 6">
            <a:extLst>
              <a:ext uri="{FF2B5EF4-FFF2-40B4-BE49-F238E27FC236}">
                <a16:creationId xmlns:a16="http://schemas.microsoft.com/office/drawing/2014/main" xmlns="" id="{608A146D-0323-4314-ADE4-8DFC67411450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1870075" y="204789"/>
            <a:ext cx="8229600" cy="554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/>
              <a:t>Indirect Addressing</a:t>
            </a:r>
          </a:p>
        </p:txBody>
      </p:sp>
      <p:sp>
        <p:nvSpPr>
          <p:cNvPr id="126983" name="Rectangle 7">
            <a:extLst>
              <a:ext uri="{FF2B5EF4-FFF2-40B4-BE49-F238E27FC236}">
                <a16:creationId xmlns:a16="http://schemas.microsoft.com/office/drawing/2014/main" xmlns="" id="{BB9388A0-3409-471E-9F19-341C47F0D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7413" y="1031876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285750" indent="-285750" algn="l" defTabSz="762000">
              <a:spcBef>
                <a:spcPct val="30000"/>
              </a:spcBef>
              <a:buSzPct val="100000"/>
              <a:buChar char="•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marL="685800" indent="-228600" algn="l" defTabSz="762000">
              <a:spcBef>
                <a:spcPct val="30000"/>
              </a:spcBef>
              <a:buSzPct val="100000"/>
              <a:buChar char="–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marL="1143000" indent="-228600" algn="l" defTabSz="762000">
              <a:spcBef>
                <a:spcPct val="30000"/>
              </a:spcBef>
              <a:buSzPct val="100000"/>
              <a:buChar char="»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marL="1543050" indent="-171450" algn="l" defTabSz="762000">
              <a:spcBef>
                <a:spcPct val="30000"/>
              </a:spcBef>
              <a:buSzPct val="100000"/>
              <a:buChar char="•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marL="2000250" indent="-171450" algn="l" defTabSz="762000">
              <a:spcBef>
                <a:spcPct val="30000"/>
              </a:spcBef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24574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29146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33718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38290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ko-KR" sz="1800" dirty="0">
                <a:solidFill>
                  <a:srgbClr val="FF0000"/>
                </a:solidFill>
              </a:rPr>
              <a:t>Indirect Addressing Mode</a:t>
            </a:r>
          </a:p>
          <a:p>
            <a:pPr>
              <a:buFontTx/>
              <a:buNone/>
            </a:pPr>
            <a:r>
              <a:rPr lang="en-US" altLang="ko-KR" sz="1800" dirty="0"/>
              <a:t>		The address field of an instruction specifies the address of a 	memory location that contains the address of the operand</a:t>
            </a:r>
          </a:p>
          <a:p>
            <a:pPr>
              <a:buFontTx/>
              <a:buNone/>
            </a:pPr>
            <a:r>
              <a:rPr lang="en-US" altLang="ko-KR" sz="1800" dirty="0"/>
              <a:t>           - When the abbreviated address is used large physical memory can 		be addressed with a relatively small number of bits</a:t>
            </a:r>
          </a:p>
          <a:p>
            <a:pPr>
              <a:buFontTx/>
              <a:buNone/>
            </a:pPr>
            <a:r>
              <a:rPr lang="en-US" altLang="ko-KR" sz="1800" dirty="0"/>
              <a:t>           - Slow to acquire an operand because of an additional memory 		access</a:t>
            </a:r>
          </a:p>
          <a:p>
            <a:pPr>
              <a:buFontTx/>
              <a:buNone/>
            </a:pPr>
            <a:r>
              <a:rPr lang="en-US" altLang="ko-KR" sz="1800" dirty="0"/>
              <a:t>           - EA = M[IR(address)]</a:t>
            </a:r>
          </a:p>
          <a:p>
            <a:endParaRPr lang="en-US" altLang="en-US" sz="1800" dirty="0"/>
          </a:p>
          <a:p>
            <a:r>
              <a:rPr lang="en-US" altLang="en-US" sz="1800" dirty="0">
                <a:solidFill>
                  <a:srgbClr val="FF0000"/>
                </a:solidFill>
              </a:rPr>
              <a:t>EA</a:t>
            </a:r>
            <a:r>
              <a:rPr lang="en-US" altLang="en-US" sz="1800" dirty="0"/>
              <a:t> = </a:t>
            </a:r>
            <a:r>
              <a:rPr lang="en-US" altLang="en-US" sz="1800" dirty="0">
                <a:solidFill>
                  <a:srgbClr val="000099"/>
                </a:solidFill>
              </a:rPr>
              <a:t>(A)</a:t>
            </a:r>
          </a:p>
          <a:p>
            <a:pPr lvl="1"/>
            <a:r>
              <a:rPr lang="en-US" altLang="en-US" dirty="0"/>
              <a:t>Look in A, find address (A) and look there for operand</a:t>
            </a:r>
          </a:p>
          <a:p>
            <a:r>
              <a:rPr lang="en-US" altLang="en-US" sz="1800" dirty="0"/>
              <a:t>e.g. ADD (A)</a:t>
            </a:r>
          </a:p>
          <a:p>
            <a:pPr lvl="1"/>
            <a:r>
              <a:rPr lang="en-US" altLang="en-US" dirty="0"/>
              <a:t>Add contents of cell pointed to by contents of A to accumulator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8" name="Rectangle 4">
            <a:extLst>
              <a:ext uri="{FF2B5EF4-FFF2-40B4-BE49-F238E27FC236}">
                <a16:creationId xmlns:a16="http://schemas.microsoft.com/office/drawing/2014/main" xmlns="" id="{3E558318-4FC5-44E5-A3D8-EF4A1BEF30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5800" y="5692775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29" name="Rectangle 5">
            <a:extLst>
              <a:ext uri="{FF2B5EF4-FFF2-40B4-BE49-F238E27FC236}">
                <a16:creationId xmlns:a16="http://schemas.microsoft.com/office/drawing/2014/main" xmlns="" id="{CB86F7A2-8630-4758-B355-EB2998A19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5692775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30" name="Rectangle 6">
            <a:extLst>
              <a:ext uri="{FF2B5EF4-FFF2-40B4-BE49-F238E27FC236}">
                <a16:creationId xmlns:a16="http://schemas.microsoft.com/office/drawing/2014/main" xmlns="" id="{382DDF0B-0D00-4989-A1FF-C8FBCA96C8B1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1955800" y="263525"/>
            <a:ext cx="8229600" cy="527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/>
              <a:t>Indirect Addressing Diagram</a:t>
            </a:r>
          </a:p>
        </p:txBody>
      </p:sp>
      <p:grpSp>
        <p:nvGrpSpPr>
          <p:cNvPr id="129031" name="Group 7">
            <a:extLst>
              <a:ext uri="{FF2B5EF4-FFF2-40B4-BE49-F238E27FC236}">
                <a16:creationId xmlns:a16="http://schemas.microsoft.com/office/drawing/2014/main" xmlns="" id="{B59B2C41-EF2A-4C52-819F-DE53F6787D03}"/>
              </a:ext>
            </a:extLst>
          </p:cNvPr>
          <p:cNvGrpSpPr>
            <a:grpSpLocks/>
          </p:cNvGrpSpPr>
          <p:nvPr/>
        </p:nvGrpSpPr>
        <p:grpSpPr bwMode="auto">
          <a:xfrm>
            <a:off x="2057401" y="1828800"/>
            <a:ext cx="4722813" cy="604838"/>
            <a:chOff x="336" y="1490"/>
            <a:chExt cx="2975" cy="381"/>
          </a:xfrm>
        </p:grpSpPr>
        <p:sp>
          <p:nvSpPr>
            <p:cNvPr id="129032" name="Rectangle 8">
              <a:extLst>
                <a:ext uri="{FF2B5EF4-FFF2-40B4-BE49-F238E27FC236}">
                  <a16:creationId xmlns:a16="http://schemas.microsoft.com/office/drawing/2014/main" xmlns="" id="{8EA2917C-086F-4F6B-B875-EF98022AA2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" y="1490"/>
              <a:ext cx="2975" cy="381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9033" name="Line 9">
              <a:extLst>
                <a:ext uri="{FF2B5EF4-FFF2-40B4-BE49-F238E27FC236}">
                  <a16:creationId xmlns:a16="http://schemas.microsoft.com/office/drawing/2014/main" xmlns="" id="{1A212F04-6F94-47A9-9DE9-681065C82C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60" y="1495"/>
              <a:ext cx="0" cy="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29034" name="Rectangle 10">
            <a:extLst>
              <a:ext uri="{FF2B5EF4-FFF2-40B4-BE49-F238E27FC236}">
                <a16:creationId xmlns:a16="http://schemas.microsoft.com/office/drawing/2014/main" xmlns="" id="{078DCCE5-AEE2-4B1C-96C5-F27949FFBE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1" y="1905000"/>
            <a:ext cx="147540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000099"/>
                </a:solidFill>
                <a:latin typeface="Times New Roman" panose="02020603050405020304" pitchFamily="18" charset="0"/>
              </a:rPr>
              <a:t>Address A</a:t>
            </a:r>
          </a:p>
        </p:txBody>
      </p:sp>
      <p:sp>
        <p:nvSpPr>
          <p:cNvPr id="129035" name="Rectangle 11">
            <a:extLst>
              <a:ext uri="{FF2B5EF4-FFF2-40B4-BE49-F238E27FC236}">
                <a16:creationId xmlns:a16="http://schemas.microsoft.com/office/drawing/2014/main" xmlns="" id="{2D57F5EE-5FFC-4F4A-86EB-1522E98843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1" y="1905000"/>
            <a:ext cx="1139737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Opcode</a:t>
            </a:r>
          </a:p>
        </p:txBody>
      </p:sp>
      <p:sp>
        <p:nvSpPr>
          <p:cNvPr id="129036" name="Rectangle 12">
            <a:extLst>
              <a:ext uri="{FF2B5EF4-FFF2-40B4-BE49-F238E27FC236}">
                <a16:creationId xmlns:a16="http://schemas.microsoft.com/office/drawing/2014/main" xmlns="" id="{1CD18227-D2B6-46FA-8D7F-2874587993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1" y="1371600"/>
            <a:ext cx="151483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chemeClr val="tx2"/>
                </a:solidFill>
                <a:latin typeface="Times New Roman" panose="02020603050405020304" pitchFamily="18" charset="0"/>
              </a:rPr>
              <a:t>Instruction</a:t>
            </a:r>
          </a:p>
        </p:txBody>
      </p:sp>
      <p:sp>
        <p:nvSpPr>
          <p:cNvPr id="129037" name="Rectangle 13">
            <a:extLst>
              <a:ext uri="{FF2B5EF4-FFF2-40B4-BE49-F238E27FC236}">
                <a16:creationId xmlns:a16="http://schemas.microsoft.com/office/drawing/2014/main" xmlns="" id="{7ACB589D-F21F-4B3B-B422-3691504C47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1" y="274320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38" name="Rectangle 14">
            <a:extLst>
              <a:ext uri="{FF2B5EF4-FFF2-40B4-BE49-F238E27FC236}">
                <a16:creationId xmlns:a16="http://schemas.microsoft.com/office/drawing/2014/main" xmlns="" id="{DDDBE230-31F4-460D-B889-0E4827E515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1" y="342900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39" name="Rectangle 15">
            <a:extLst>
              <a:ext uri="{FF2B5EF4-FFF2-40B4-BE49-F238E27FC236}">
                <a16:creationId xmlns:a16="http://schemas.microsoft.com/office/drawing/2014/main" xmlns="" id="{03671BE6-DCF0-49A8-A98F-6B96FDB965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1" y="411480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40" name="Rectangle 16">
            <a:extLst>
              <a:ext uri="{FF2B5EF4-FFF2-40B4-BE49-F238E27FC236}">
                <a16:creationId xmlns:a16="http://schemas.microsoft.com/office/drawing/2014/main" xmlns="" id="{8C3D3F38-40FD-48A9-9C53-0FF2BA9701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1" y="480060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41" name="Rectangle 17">
            <a:extLst>
              <a:ext uri="{FF2B5EF4-FFF2-40B4-BE49-F238E27FC236}">
                <a16:creationId xmlns:a16="http://schemas.microsoft.com/office/drawing/2014/main" xmlns="" id="{15B3C351-CAF9-49B8-A157-E30ACB4D75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1" y="548640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9042" name="Rectangle 18">
            <a:extLst>
              <a:ext uri="{FF2B5EF4-FFF2-40B4-BE49-F238E27FC236}">
                <a16:creationId xmlns:a16="http://schemas.microsoft.com/office/drawing/2014/main" xmlns="" id="{694D889D-645B-485D-912A-1BA7CA9F1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1" y="2209800"/>
            <a:ext cx="124232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Memory</a:t>
            </a:r>
          </a:p>
        </p:txBody>
      </p:sp>
      <p:sp>
        <p:nvSpPr>
          <p:cNvPr id="129043" name="Rectangle 19">
            <a:extLst>
              <a:ext uri="{FF2B5EF4-FFF2-40B4-BE49-F238E27FC236}">
                <a16:creationId xmlns:a16="http://schemas.microsoft.com/office/drawing/2014/main" xmlns="" id="{F17EED62-4D7A-4573-9871-E6F3B03E4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1" y="4267200"/>
            <a:ext cx="124232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000099"/>
                </a:solidFill>
                <a:latin typeface="Times New Roman" panose="02020603050405020304" pitchFamily="18" charset="0"/>
              </a:rPr>
              <a:t>Operand</a:t>
            </a:r>
          </a:p>
        </p:txBody>
      </p:sp>
      <p:sp>
        <p:nvSpPr>
          <p:cNvPr id="129044" name="Freeform 20">
            <a:extLst>
              <a:ext uri="{FF2B5EF4-FFF2-40B4-BE49-F238E27FC236}">
                <a16:creationId xmlns:a16="http://schemas.microsoft.com/office/drawing/2014/main" xmlns="" id="{6D959754-05C5-4D52-95BA-843228D07975}"/>
              </a:ext>
            </a:extLst>
          </p:cNvPr>
          <p:cNvSpPr>
            <a:spLocks/>
          </p:cNvSpPr>
          <p:nvPr/>
        </p:nvSpPr>
        <p:spPr bwMode="auto">
          <a:xfrm>
            <a:off x="4419600" y="2435226"/>
            <a:ext cx="2590800" cy="650875"/>
          </a:xfrm>
          <a:custGeom>
            <a:avLst/>
            <a:gdLst>
              <a:gd name="T0" fmla="*/ 0 w 1632"/>
              <a:gd name="T1" fmla="*/ 0 h 410"/>
              <a:gd name="T2" fmla="*/ 0 w 1632"/>
              <a:gd name="T3" fmla="*/ 409 h 410"/>
              <a:gd name="T4" fmla="*/ 1631 w 1632"/>
              <a:gd name="T5" fmla="*/ 409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32" h="410">
                <a:moveTo>
                  <a:pt x="0" y="0"/>
                </a:moveTo>
                <a:lnTo>
                  <a:pt x="0" y="409"/>
                </a:lnTo>
                <a:lnTo>
                  <a:pt x="1631" y="409"/>
                </a:lnTo>
              </a:path>
            </a:pathLst>
          </a:custGeom>
          <a:noFill/>
          <a:ln w="381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9045" name="Rectangle 21">
            <a:extLst>
              <a:ext uri="{FF2B5EF4-FFF2-40B4-BE49-F238E27FC236}">
                <a16:creationId xmlns:a16="http://schemas.microsoft.com/office/drawing/2014/main" xmlns="" id="{B5354FE0-43B6-4805-840C-41A77EF4A7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8189" y="2894013"/>
            <a:ext cx="245419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990000"/>
                </a:solidFill>
                <a:latin typeface="Times New Roman" panose="02020603050405020304" pitchFamily="18" charset="0"/>
              </a:rPr>
              <a:t>Pointer to operand</a:t>
            </a:r>
          </a:p>
        </p:txBody>
      </p:sp>
      <p:sp>
        <p:nvSpPr>
          <p:cNvPr id="129046" name="Freeform 22">
            <a:extLst>
              <a:ext uri="{FF2B5EF4-FFF2-40B4-BE49-F238E27FC236}">
                <a16:creationId xmlns:a16="http://schemas.microsoft.com/office/drawing/2014/main" xmlns="" id="{CE0284BE-B266-4B88-8A20-9FF340A3EB65}"/>
              </a:ext>
            </a:extLst>
          </p:cNvPr>
          <p:cNvSpPr>
            <a:spLocks/>
          </p:cNvSpPr>
          <p:nvPr/>
        </p:nvSpPr>
        <p:spPr bwMode="auto">
          <a:xfrm>
            <a:off x="9599614" y="3084514"/>
            <a:ext cx="230187" cy="1373187"/>
          </a:xfrm>
          <a:custGeom>
            <a:avLst/>
            <a:gdLst>
              <a:gd name="T0" fmla="*/ 0 w 145"/>
              <a:gd name="T1" fmla="*/ 0 h 865"/>
              <a:gd name="T2" fmla="*/ 144 w 145"/>
              <a:gd name="T3" fmla="*/ 0 h 865"/>
              <a:gd name="T4" fmla="*/ 144 w 145"/>
              <a:gd name="T5" fmla="*/ 864 h 865"/>
              <a:gd name="T6" fmla="*/ 1 w 145"/>
              <a:gd name="T7" fmla="*/ 864 h 8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5" h="865">
                <a:moveTo>
                  <a:pt x="0" y="0"/>
                </a:moveTo>
                <a:lnTo>
                  <a:pt x="144" y="0"/>
                </a:lnTo>
                <a:lnTo>
                  <a:pt x="144" y="864"/>
                </a:lnTo>
                <a:lnTo>
                  <a:pt x="1" y="864"/>
                </a:lnTo>
              </a:path>
            </a:pathLst>
          </a:custGeom>
          <a:noFill/>
          <a:ln w="127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2" name="Rectangle 4">
            <a:extLst>
              <a:ext uri="{FF2B5EF4-FFF2-40B4-BE49-F238E27FC236}">
                <a16:creationId xmlns:a16="http://schemas.microsoft.com/office/drawing/2014/main" xmlns="" id="{57DE839C-7318-4CB4-BDAF-BADCBBDAD5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1700" y="64452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0053" name="Rectangle 5">
            <a:extLst>
              <a:ext uri="{FF2B5EF4-FFF2-40B4-BE49-F238E27FC236}">
                <a16:creationId xmlns:a16="http://schemas.microsoft.com/office/drawing/2014/main" xmlns="" id="{ACCC4ABA-4633-4B38-8858-F35D2D7DF0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100" y="64452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0054" name="Rectangle 6">
            <a:extLst>
              <a:ext uri="{FF2B5EF4-FFF2-40B4-BE49-F238E27FC236}">
                <a16:creationId xmlns:a16="http://schemas.microsoft.com/office/drawing/2014/main" xmlns="" id="{6A57D2D9-9EE9-4924-B656-85E627E9DE90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2001838" y="266701"/>
            <a:ext cx="8229600" cy="51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/>
              <a:t>Register Addressing</a:t>
            </a:r>
          </a:p>
        </p:txBody>
      </p:sp>
      <p:sp>
        <p:nvSpPr>
          <p:cNvPr id="130055" name="Rectangle 7">
            <a:extLst>
              <a:ext uri="{FF2B5EF4-FFF2-40B4-BE49-F238E27FC236}">
                <a16:creationId xmlns:a16="http://schemas.microsoft.com/office/drawing/2014/main" xmlns="" id="{606FBDE1-D9DE-47E8-AC88-AD74C5344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8342" y="1174417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285750" indent="-285750" algn="l" defTabSz="762000">
              <a:spcBef>
                <a:spcPct val="30000"/>
              </a:spcBef>
              <a:buSzPct val="100000"/>
              <a:buChar char="•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marL="685800" indent="-228600" algn="l" defTabSz="762000">
              <a:spcBef>
                <a:spcPct val="30000"/>
              </a:spcBef>
              <a:buSzPct val="100000"/>
              <a:buChar char="–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marL="1143000" indent="-228600" algn="l" defTabSz="762000">
              <a:spcBef>
                <a:spcPct val="30000"/>
              </a:spcBef>
              <a:buSzPct val="100000"/>
              <a:buChar char="»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marL="1543050" indent="-171450" algn="l" defTabSz="762000">
              <a:spcBef>
                <a:spcPct val="30000"/>
              </a:spcBef>
              <a:buSzPct val="100000"/>
              <a:buChar char="•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marL="2000250" indent="-171450" algn="l" defTabSz="762000">
              <a:spcBef>
                <a:spcPct val="30000"/>
              </a:spcBef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24574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29146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33718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38290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ko-KR" sz="2000" dirty="0">
                <a:solidFill>
                  <a:srgbClr val="FF0000"/>
                </a:solidFill>
              </a:rPr>
              <a:t>Register Mode</a:t>
            </a:r>
          </a:p>
          <a:p>
            <a:pPr>
              <a:buFontTx/>
              <a:buNone/>
            </a:pPr>
            <a:r>
              <a:rPr lang="en-US" altLang="ko-KR" sz="1800" dirty="0"/>
              <a:t>   	 	Address specified in the instruction is the register address</a:t>
            </a:r>
          </a:p>
          <a:p>
            <a:pPr>
              <a:buFontTx/>
              <a:buNone/>
            </a:pPr>
            <a:r>
              <a:rPr lang="en-US" altLang="ko-KR" sz="1800" dirty="0"/>
              <a:t>           		 - Designated operand need to be in a register</a:t>
            </a:r>
          </a:p>
          <a:p>
            <a:pPr>
              <a:buFontTx/>
              <a:buNone/>
            </a:pPr>
            <a:r>
              <a:rPr lang="en-US" altLang="ko-KR" sz="1800" dirty="0"/>
              <a:t>           		 - Shorter address than the memory address</a:t>
            </a:r>
          </a:p>
          <a:p>
            <a:pPr>
              <a:buFontTx/>
              <a:buNone/>
            </a:pPr>
            <a:r>
              <a:rPr lang="en-US" altLang="ko-KR" sz="1800" dirty="0"/>
              <a:t>           		 - Saving address field in the instruction</a:t>
            </a:r>
          </a:p>
          <a:p>
            <a:pPr>
              <a:buFontTx/>
              <a:buNone/>
            </a:pPr>
            <a:r>
              <a:rPr lang="en-US" altLang="ko-KR" sz="1800" dirty="0"/>
              <a:t>           		 - Faster to acquire an operand than the memory 					addressing</a:t>
            </a:r>
          </a:p>
          <a:p>
            <a:pPr>
              <a:buFontTx/>
              <a:buNone/>
            </a:pPr>
            <a:r>
              <a:rPr lang="en-US" altLang="ko-KR" sz="1800" dirty="0"/>
              <a:t>           		 - EA = IR(R)  (IR(R): Register field of IR)</a:t>
            </a:r>
          </a:p>
          <a:p>
            <a:r>
              <a:rPr lang="en-US" altLang="en-US" sz="1800" dirty="0">
                <a:solidFill>
                  <a:srgbClr val="FF0000"/>
                </a:solidFill>
              </a:rPr>
              <a:t>EA</a:t>
            </a:r>
            <a:r>
              <a:rPr lang="en-US" altLang="en-US" sz="1800" dirty="0">
                <a:solidFill>
                  <a:schemeClr val="bg2"/>
                </a:solidFill>
              </a:rPr>
              <a:t> </a:t>
            </a:r>
            <a:r>
              <a:rPr lang="en-US" altLang="en-US" sz="1800" dirty="0"/>
              <a:t>= </a:t>
            </a:r>
            <a:r>
              <a:rPr lang="en-US" altLang="en-US" sz="1800" dirty="0">
                <a:solidFill>
                  <a:srgbClr val="000099"/>
                </a:solidFill>
              </a:rPr>
              <a:t>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1085700" y="523433"/>
            <a:ext cx="7323200" cy="1021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FFFFFF"/>
              </a:buClr>
            </a:pPr>
            <a:r>
              <a:rPr lang="en-US" sz="3200" dirty="0">
                <a:solidFill>
                  <a:srgbClr val="FFFFFF"/>
                </a:solidFill>
              </a:rPr>
              <a:t>Central Processing Unit</a:t>
            </a:r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2" y="1786759"/>
            <a:ext cx="7909088" cy="442485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135463" indent="0">
              <a:buNone/>
            </a:pPr>
            <a:r>
              <a:rPr lang="en-US" b="1" dirty="0">
                <a:solidFill>
                  <a:srgbClr val="FF0000"/>
                </a:solidFill>
              </a:rPr>
              <a:t>1. </a:t>
            </a:r>
            <a:r>
              <a:rPr lang="en-US" dirty="0"/>
              <a:t>Introduction </a:t>
            </a:r>
          </a:p>
          <a:p>
            <a:pPr marL="135463" indent="0">
              <a:buNone/>
            </a:pPr>
            <a:r>
              <a:rPr lang="en-US" b="1" dirty="0">
                <a:solidFill>
                  <a:srgbClr val="FF0000"/>
                </a:solidFill>
              </a:rPr>
              <a:t>2. </a:t>
            </a:r>
            <a:r>
              <a:rPr lang="en-US" dirty="0"/>
              <a:t>General Register Organization </a:t>
            </a:r>
          </a:p>
          <a:p>
            <a:pPr marL="135463" indent="0">
              <a:buNone/>
            </a:pPr>
            <a:r>
              <a:rPr lang="en-US" b="1" dirty="0">
                <a:solidFill>
                  <a:srgbClr val="FF0000"/>
                </a:solidFill>
              </a:rPr>
              <a:t>3. </a:t>
            </a:r>
            <a:r>
              <a:rPr lang="en-US" dirty="0"/>
              <a:t>Stack Organization </a:t>
            </a:r>
          </a:p>
          <a:p>
            <a:pPr marL="135463" indent="0">
              <a:buNone/>
            </a:pPr>
            <a:r>
              <a:rPr lang="en-US" b="1" dirty="0">
                <a:solidFill>
                  <a:srgbClr val="FF0000"/>
                </a:solidFill>
              </a:rPr>
              <a:t>4. </a:t>
            </a:r>
            <a:r>
              <a:rPr lang="en-US" dirty="0"/>
              <a:t>Instruction Formats </a:t>
            </a:r>
          </a:p>
          <a:p>
            <a:pPr marL="135463" indent="0">
              <a:buNone/>
            </a:pPr>
            <a:r>
              <a:rPr lang="en-US" b="1" dirty="0">
                <a:solidFill>
                  <a:srgbClr val="FF0000"/>
                </a:solidFill>
              </a:rPr>
              <a:t>5. </a:t>
            </a:r>
            <a:r>
              <a:rPr lang="en-US" dirty="0"/>
              <a:t>Addressing Modes </a:t>
            </a:r>
          </a:p>
          <a:p>
            <a:pPr marL="135463" indent="0">
              <a:buNone/>
            </a:pPr>
            <a:r>
              <a:rPr lang="en-US" b="1" dirty="0">
                <a:solidFill>
                  <a:srgbClr val="FF0000"/>
                </a:solidFill>
              </a:rPr>
              <a:t>6. </a:t>
            </a:r>
            <a:r>
              <a:rPr lang="en-US" dirty="0"/>
              <a:t>Data Transfer and Manipulation </a:t>
            </a:r>
          </a:p>
          <a:p>
            <a:pPr marL="135463" indent="0">
              <a:buNone/>
            </a:pPr>
            <a:r>
              <a:rPr lang="en-US" b="1" dirty="0">
                <a:solidFill>
                  <a:srgbClr val="FF0000"/>
                </a:solidFill>
              </a:rPr>
              <a:t>7. </a:t>
            </a:r>
            <a:r>
              <a:rPr lang="en-US" dirty="0"/>
              <a:t>Program Control </a:t>
            </a:r>
          </a:p>
          <a:p>
            <a:pPr marL="135463" indent="0">
              <a:buNone/>
            </a:pPr>
            <a:r>
              <a:rPr lang="en-US" b="1" dirty="0">
                <a:solidFill>
                  <a:srgbClr val="FF0000"/>
                </a:solidFill>
              </a:rPr>
              <a:t>8. </a:t>
            </a:r>
            <a:r>
              <a:rPr lang="en-US" dirty="0"/>
              <a:t>Reduced Instruction Set Computer(RISC) 	</a:t>
            </a:r>
          </a:p>
          <a:p>
            <a:pPr marL="135463" indent="0">
              <a:buNone/>
            </a:pPr>
            <a:endParaRPr lang="en-US" sz="3733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10157333" y="6182000"/>
            <a:ext cx="1983200" cy="42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srgbClr val="FFFFFF"/>
                </a:solidFill>
              </a:rPr>
              <a:pPr defTabSz="1219170">
                <a:buClr>
                  <a:srgbClr val="000000"/>
                </a:buClr>
              </a:pPr>
              <a:t>3</a:t>
            </a:fld>
            <a:endParaRPr kern="0">
              <a:solidFill>
                <a:srgbClr val="FFFFFF"/>
              </a:solidFill>
            </a:endParaRPr>
          </a:p>
        </p:txBody>
      </p:sp>
      <p:grpSp>
        <p:nvGrpSpPr>
          <p:cNvPr id="239" name="Google Shape;239;p16"/>
          <p:cNvGrpSpPr/>
          <p:nvPr/>
        </p:nvGrpSpPr>
        <p:grpSpPr>
          <a:xfrm>
            <a:off x="376289" y="787892"/>
            <a:ext cx="492673" cy="492673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00" name="Rectangle 4">
            <a:extLst>
              <a:ext uri="{FF2B5EF4-FFF2-40B4-BE49-F238E27FC236}">
                <a16:creationId xmlns:a16="http://schemas.microsoft.com/office/drawing/2014/main" xmlns="" id="{C43DD365-D9D5-4D79-930C-F16DC187A2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5800" y="62293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101" name="Rectangle 5">
            <a:extLst>
              <a:ext uri="{FF2B5EF4-FFF2-40B4-BE49-F238E27FC236}">
                <a16:creationId xmlns:a16="http://schemas.microsoft.com/office/drawing/2014/main" xmlns="" id="{D72BE335-B54B-4353-92BD-ABFC4E38B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3988" y="62293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102" name="Rectangle 6">
            <a:extLst>
              <a:ext uri="{FF2B5EF4-FFF2-40B4-BE49-F238E27FC236}">
                <a16:creationId xmlns:a16="http://schemas.microsoft.com/office/drawing/2014/main" xmlns="" id="{E26549B1-E6C2-49D2-B133-5DBDBEAA1BF4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2008188" y="222250"/>
            <a:ext cx="8229600" cy="54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/>
              <a:t>Register Addressing Diagram</a:t>
            </a:r>
          </a:p>
        </p:txBody>
      </p:sp>
      <p:grpSp>
        <p:nvGrpSpPr>
          <p:cNvPr id="132103" name="Group 7">
            <a:extLst>
              <a:ext uri="{FF2B5EF4-FFF2-40B4-BE49-F238E27FC236}">
                <a16:creationId xmlns:a16="http://schemas.microsoft.com/office/drawing/2014/main" xmlns="" id="{74048648-92C1-4F85-BA9E-06082543E645}"/>
              </a:ext>
            </a:extLst>
          </p:cNvPr>
          <p:cNvGrpSpPr>
            <a:grpSpLocks/>
          </p:cNvGrpSpPr>
          <p:nvPr/>
        </p:nvGrpSpPr>
        <p:grpSpPr bwMode="auto">
          <a:xfrm>
            <a:off x="2289176" y="2287589"/>
            <a:ext cx="4722813" cy="604837"/>
            <a:chOff x="913" y="1441"/>
            <a:chExt cx="2975" cy="381"/>
          </a:xfrm>
        </p:grpSpPr>
        <p:sp>
          <p:nvSpPr>
            <p:cNvPr id="132104" name="Rectangle 8">
              <a:extLst>
                <a:ext uri="{FF2B5EF4-FFF2-40B4-BE49-F238E27FC236}">
                  <a16:creationId xmlns:a16="http://schemas.microsoft.com/office/drawing/2014/main" xmlns="" id="{6114ACC3-91ED-4162-97C6-BACBDF6897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3" y="1441"/>
              <a:ext cx="2975" cy="381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2105" name="Line 9">
              <a:extLst>
                <a:ext uri="{FF2B5EF4-FFF2-40B4-BE49-F238E27FC236}">
                  <a16:creationId xmlns:a16="http://schemas.microsoft.com/office/drawing/2014/main" xmlns="" id="{2A40C1E5-E227-468B-BBAB-3C58BDCA0A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7" y="1446"/>
              <a:ext cx="0" cy="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32106" name="Rectangle 10">
            <a:extLst>
              <a:ext uri="{FF2B5EF4-FFF2-40B4-BE49-F238E27FC236}">
                <a16:creationId xmlns:a16="http://schemas.microsoft.com/office/drawing/2014/main" xmlns="" id="{C0EC08CF-5EFB-4CA9-AC99-042A4F05C8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4576" y="2363788"/>
            <a:ext cx="255903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000099"/>
                </a:solidFill>
                <a:latin typeface="Times New Roman" panose="02020603050405020304" pitchFamily="18" charset="0"/>
              </a:rPr>
              <a:t>Register Address R</a:t>
            </a:r>
          </a:p>
        </p:txBody>
      </p:sp>
      <p:sp>
        <p:nvSpPr>
          <p:cNvPr id="132107" name="Rectangle 11">
            <a:extLst>
              <a:ext uri="{FF2B5EF4-FFF2-40B4-BE49-F238E27FC236}">
                <a16:creationId xmlns:a16="http://schemas.microsoft.com/office/drawing/2014/main" xmlns="" id="{CC87DFD0-E6C8-4C4D-82CF-8DED82D59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2976" y="2363788"/>
            <a:ext cx="1139737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Opcode</a:t>
            </a:r>
          </a:p>
        </p:txBody>
      </p:sp>
      <p:sp>
        <p:nvSpPr>
          <p:cNvPr id="132108" name="Rectangle 12">
            <a:extLst>
              <a:ext uri="{FF2B5EF4-FFF2-40B4-BE49-F238E27FC236}">
                <a16:creationId xmlns:a16="http://schemas.microsoft.com/office/drawing/2014/main" xmlns="" id="{3C7C1C3C-04EA-4061-B21D-903368FAF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5576" y="1830388"/>
            <a:ext cx="151483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chemeClr val="tx2"/>
                </a:solidFill>
                <a:latin typeface="Times New Roman" panose="02020603050405020304" pitchFamily="18" charset="0"/>
              </a:rPr>
              <a:t>Instruction</a:t>
            </a:r>
          </a:p>
        </p:txBody>
      </p:sp>
      <p:sp>
        <p:nvSpPr>
          <p:cNvPr id="132109" name="Rectangle 13">
            <a:extLst>
              <a:ext uri="{FF2B5EF4-FFF2-40B4-BE49-F238E27FC236}">
                <a16:creationId xmlns:a16="http://schemas.microsoft.com/office/drawing/2014/main" xmlns="" id="{4B82BC02-9519-45ED-B491-B6C5139FE9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1064" y="29559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110" name="Rectangle 14">
            <a:extLst>
              <a:ext uri="{FF2B5EF4-FFF2-40B4-BE49-F238E27FC236}">
                <a16:creationId xmlns:a16="http://schemas.microsoft.com/office/drawing/2014/main" xmlns="" id="{BFE8B4E8-6EE5-4B3F-B497-4653E4533F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1064" y="36417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111" name="Rectangle 15">
            <a:extLst>
              <a:ext uri="{FF2B5EF4-FFF2-40B4-BE49-F238E27FC236}">
                <a16:creationId xmlns:a16="http://schemas.microsoft.com/office/drawing/2014/main" xmlns="" id="{1D421EA7-467E-40D9-BAC8-7FC144326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1064" y="43275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112" name="Rectangle 16">
            <a:extLst>
              <a:ext uri="{FF2B5EF4-FFF2-40B4-BE49-F238E27FC236}">
                <a16:creationId xmlns:a16="http://schemas.microsoft.com/office/drawing/2014/main" xmlns="" id="{B925E5E2-3560-4566-95DE-0EFFBEEB1E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1064" y="50133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113" name="Rectangle 17">
            <a:extLst>
              <a:ext uri="{FF2B5EF4-FFF2-40B4-BE49-F238E27FC236}">
                <a16:creationId xmlns:a16="http://schemas.microsoft.com/office/drawing/2014/main" xmlns="" id="{C19FEE6D-592A-4496-B66D-6D1BE4933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1064" y="56991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114" name="Rectangle 18">
            <a:extLst>
              <a:ext uri="{FF2B5EF4-FFF2-40B4-BE49-F238E27FC236}">
                <a16:creationId xmlns:a16="http://schemas.microsoft.com/office/drawing/2014/main" xmlns="" id="{5E733CAE-3D76-45B4-8E37-0A67C7FE29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0026" y="2433638"/>
            <a:ext cx="1327287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Registers</a:t>
            </a:r>
          </a:p>
        </p:txBody>
      </p:sp>
      <p:sp>
        <p:nvSpPr>
          <p:cNvPr id="132115" name="Rectangle 19">
            <a:extLst>
              <a:ext uri="{FF2B5EF4-FFF2-40B4-BE49-F238E27FC236}">
                <a16:creationId xmlns:a16="http://schemas.microsoft.com/office/drawing/2014/main" xmlns="" id="{A7F47524-BBE8-4F46-B883-BA3E07039C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6864" y="4479925"/>
            <a:ext cx="124232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990000"/>
                </a:solidFill>
                <a:latin typeface="Times New Roman" panose="02020603050405020304" pitchFamily="18" charset="0"/>
              </a:rPr>
              <a:t>Operand</a:t>
            </a:r>
          </a:p>
        </p:txBody>
      </p:sp>
      <p:sp>
        <p:nvSpPr>
          <p:cNvPr id="132116" name="Freeform 20">
            <a:extLst>
              <a:ext uri="{FF2B5EF4-FFF2-40B4-BE49-F238E27FC236}">
                <a16:creationId xmlns:a16="http://schemas.microsoft.com/office/drawing/2014/main" xmlns="" id="{374B05F6-2ADC-4678-8FF7-93846FA60545}"/>
              </a:ext>
            </a:extLst>
          </p:cNvPr>
          <p:cNvSpPr>
            <a:spLocks/>
          </p:cNvSpPr>
          <p:nvPr/>
        </p:nvSpPr>
        <p:spPr bwMode="auto">
          <a:xfrm>
            <a:off x="4651375" y="2894014"/>
            <a:ext cx="2590800" cy="2022475"/>
          </a:xfrm>
          <a:custGeom>
            <a:avLst/>
            <a:gdLst>
              <a:gd name="T0" fmla="*/ 0 w 1632"/>
              <a:gd name="T1" fmla="*/ 0 h 1274"/>
              <a:gd name="T2" fmla="*/ 0 w 1632"/>
              <a:gd name="T3" fmla="*/ 1273 h 1274"/>
              <a:gd name="T4" fmla="*/ 1631 w 1632"/>
              <a:gd name="T5" fmla="*/ 1273 h 1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32" h="1274">
                <a:moveTo>
                  <a:pt x="0" y="0"/>
                </a:moveTo>
                <a:lnTo>
                  <a:pt x="0" y="1273"/>
                </a:lnTo>
                <a:lnTo>
                  <a:pt x="1631" y="1273"/>
                </a:lnTo>
              </a:path>
            </a:pathLst>
          </a:custGeom>
          <a:noFill/>
          <a:ln w="381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4" name="Rectangle 4">
            <a:extLst>
              <a:ext uri="{FF2B5EF4-FFF2-40B4-BE49-F238E27FC236}">
                <a16:creationId xmlns:a16="http://schemas.microsoft.com/office/drawing/2014/main" xmlns="" id="{5ACF0F65-6C8A-48C6-A5B5-A79783BA46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1700" y="64452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125" name="Rectangle 5">
            <a:extLst>
              <a:ext uri="{FF2B5EF4-FFF2-40B4-BE49-F238E27FC236}">
                <a16:creationId xmlns:a16="http://schemas.microsoft.com/office/drawing/2014/main" xmlns="" id="{E73DD51D-3754-49D5-8D3B-51590703CE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100" y="64452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126" name="Rectangle 6">
            <a:extLst>
              <a:ext uri="{FF2B5EF4-FFF2-40B4-BE49-F238E27FC236}">
                <a16:creationId xmlns:a16="http://schemas.microsoft.com/office/drawing/2014/main" xmlns="" id="{0DC55765-5E56-4E55-B7ED-8DB955159FA0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2170113" y="242889"/>
            <a:ext cx="8229600" cy="555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/>
              <a:t>Register Indirect Addressing</a:t>
            </a:r>
          </a:p>
        </p:txBody>
      </p:sp>
      <p:sp>
        <p:nvSpPr>
          <p:cNvPr id="133127" name="Rectangle 7">
            <a:extLst>
              <a:ext uri="{FF2B5EF4-FFF2-40B4-BE49-F238E27FC236}">
                <a16:creationId xmlns:a16="http://schemas.microsoft.com/office/drawing/2014/main" xmlns="" id="{6BC7A98B-7E9C-423E-B251-7BDB20FCF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2300" y="1181101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/>
          <a:lstStyle>
            <a:lvl1pPr marL="285750" indent="-285750" algn="l" defTabSz="762000">
              <a:spcBef>
                <a:spcPct val="30000"/>
              </a:spcBef>
              <a:buSzPct val="100000"/>
              <a:buChar char="•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marL="685800" indent="-228600" algn="l" defTabSz="762000">
              <a:spcBef>
                <a:spcPct val="30000"/>
              </a:spcBef>
              <a:buSzPct val="100000"/>
              <a:buChar char="–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marL="1143000" indent="-228600" algn="l" defTabSz="762000">
              <a:spcBef>
                <a:spcPct val="30000"/>
              </a:spcBef>
              <a:buSzPct val="100000"/>
              <a:buChar char="»"/>
              <a:defRPr kumimoji="1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marL="1543050" indent="-171450" algn="l" defTabSz="762000">
              <a:spcBef>
                <a:spcPct val="30000"/>
              </a:spcBef>
              <a:buSzPct val="100000"/>
              <a:buChar char="•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marL="2000250" indent="-171450" algn="l" defTabSz="762000">
              <a:spcBef>
                <a:spcPct val="30000"/>
              </a:spcBef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24574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29146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33718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3829050" indent="-171450" defTabSz="7620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kumimoji="1" sz="1400" b="1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ko-KR" sz="2000" dirty="0">
                <a:solidFill>
                  <a:srgbClr val="FF0000"/>
                </a:solidFill>
              </a:rPr>
              <a:t>Register Indirect Mode</a:t>
            </a:r>
          </a:p>
          <a:p>
            <a:pPr>
              <a:buFontTx/>
              <a:buNone/>
            </a:pPr>
            <a:r>
              <a:rPr lang="en-US" altLang="ko-KR" sz="1800" dirty="0"/>
              <a:t>		Instruction specifies a register which contains the memory 	address of the operand </a:t>
            </a:r>
          </a:p>
          <a:p>
            <a:pPr>
              <a:buFontTx/>
              <a:buNone/>
            </a:pPr>
            <a:r>
              <a:rPr lang="en-US" altLang="ko-KR" sz="1800" dirty="0"/>
              <a:t>            	- Saving instruction bits since register address</a:t>
            </a:r>
          </a:p>
          <a:p>
            <a:pPr>
              <a:buFontTx/>
              <a:buNone/>
            </a:pPr>
            <a:r>
              <a:rPr lang="en-US" altLang="ko-KR" sz="1800" dirty="0"/>
              <a:t>              		is shorter than the memory address</a:t>
            </a:r>
          </a:p>
          <a:p>
            <a:pPr>
              <a:buFontTx/>
              <a:buNone/>
            </a:pPr>
            <a:r>
              <a:rPr lang="en-US" altLang="ko-KR" sz="1800" dirty="0"/>
              <a:t>            	- Slower to acquire an operand than both the </a:t>
            </a:r>
          </a:p>
          <a:p>
            <a:pPr>
              <a:buFontTx/>
              <a:buNone/>
            </a:pPr>
            <a:r>
              <a:rPr lang="en-US" altLang="ko-KR" sz="1800" dirty="0"/>
              <a:t>              		register addressing or memory addressing</a:t>
            </a:r>
          </a:p>
          <a:p>
            <a:pPr>
              <a:buFontTx/>
              <a:buNone/>
            </a:pPr>
            <a:r>
              <a:rPr lang="en-US" altLang="ko-KR" sz="1800" dirty="0"/>
              <a:t>           		 - EA = [IR(R)] ([x]: Content of x)</a:t>
            </a:r>
          </a:p>
          <a:p>
            <a:endParaRPr lang="en-US" altLang="ko-KR" sz="1800" dirty="0"/>
          </a:p>
          <a:p>
            <a:r>
              <a:rPr lang="en-US" altLang="en-US" sz="1800" dirty="0">
                <a:solidFill>
                  <a:srgbClr val="FF0000"/>
                </a:solidFill>
              </a:rPr>
              <a:t>EA</a:t>
            </a:r>
            <a:r>
              <a:rPr lang="en-US" altLang="en-US" sz="1800" dirty="0">
                <a:solidFill>
                  <a:schemeClr val="bg2"/>
                </a:solidFill>
              </a:rPr>
              <a:t> </a:t>
            </a:r>
            <a:r>
              <a:rPr lang="en-US" altLang="en-US" sz="1800" dirty="0"/>
              <a:t>= </a:t>
            </a:r>
            <a:r>
              <a:rPr lang="en-US" altLang="en-US" sz="1800" dirty="0">
                <a:solidFill>
                  <a:srgbClr val="000099"/>
                </a:solidFill>
              </a:rPr>
              <a:t>(R)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8" name="Rectangle 4">
            <a:extLst>
              <a:ext uri="{FF2B5EF4-FFF2-40B4-BE49-F238E27FC236}">
                <a16:creationId xmlns:a16="http://schemas.microsoft.com/office/drawing/2014/main" xmlns="" id="{E71692B1-AAD6-4897-9192-40E3708705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5800" y="622935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49" name="Rectangle 5">
            <a:extLst>
              <a:ext uri="{FF2B5EF4-FFF2-40B4-BE49-F238E27FC236}">
                <a16:creationId xmlns:a16="http://schemas.microsoft.com/office/drawing/2014/main" xmlns="" id="{43413A24-129D-409E-B8CE-EEFC5607A6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62293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50" name="Rectangle 6">
            <a:extLst>
              <a:ext uri="{FF2B5EF4-FFF2-40B4-BE49-F238E27FC236}">
                <a16:creationId xmlns:a16="http://schemas.microsoft.com/office/drawing/2014/main" xmlns="" id="{4FCAC743-E703-4FFF-BC2D-E07B2B083B46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1943100" y="234950"/>
            <a:ext cx="8229600" cy="503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/>
              <a:t>Register Indirect Addressing Diagram</a:t>
            </a:r>
          </a:p>
        </p:txBody>
      </p:sp>
      <p:grpSp>
        <p:nvGrpSpPr>
          <p:cNvPr id="134151" name="Group 7">
            <a:extLst>
              <a:ext uri="{FF2B5EF4-FFF2-40B4-BE49-F238E27FC236}">
                <a16:creationId xmlns:a16="http://schemas.microsoft.com/office/drawing/2014/main" xmlns="" id="{87632C6B-5003-494B-8177-5F69445E26A2}"/>
              </a:ext>
            </a:extLst>
          </p:cNvPr>
          <p:cNvGrpSpPr>
            <a:grpSpLocks/>
          </p:cNvGrpSpPr>
          <p:nvPr/>
        </p:nvGrpSpPr>
        <p:grpSpPr bwMode="auto">
          <a:xfrm>
            <a:off x="2686051" y="1608139"/>
            <a:ext cx="4722813" cy="604837"/>
            <a:chOff x="913" y="1441"/>
            <a:chExt cx="2975" cy="381"/>
          </a:xfrm>
        </p:grpSpPr>
        <p:sp>
          <p:nvSpPr>
            <p:cNvPr id="134152" name="Rectangle 8">
              <a:extLst>
                <a:ext uri="{FF2B5EF4-FFF2-40B4-BE49-F238E27FC236}">
                  <a16:creationId xmlns:a16="http://schemas.microsoft.com/office/drawing/2014/main" xmlns="" id="{0447ED99-0C33-42E1-A4EE-5BCCF526D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3" y="1441"/>
              <a:ext cx="2975" cy="381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153" name="Line 9">
              <a:extLst>
                <a:ext uri="{FF2B5EF4-FFF2-40B4-BE49-F238E27FC236}">
                  <a16:creationId xmlns:a16="http://schemas.microsoft.com/office/drawing/2014/main" xmlns="" id="{C183C478-294D-42B2-851D-4E0C267AD9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7" y="1446"/>
              <a:ext cx="0" cy="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34154" name="Rectangle 10">
            <a:extLst>
              <a:ext uri="{FF2B5EF4-FFF2-40B4-BE49-F238E27FC236}">
                <a16:creationId xmlns:a16="http://schemas.microsoft.com/office/drawing/2014/main" xmlns="" id="{96230103-9111-41BA-BFC9-B7FE7039B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6564" y="1684338"/>
            <a:ext cx="255903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000099"/>
                </a:solidFill>
                <a:latin typeface="Times New Roman" panose="02020603050405020304" pitchFamily="18" charset="0"/>
              </a:rPr>
              <a:t>Register Address R</a:t>
            </a:r>
          </a:p>
        </p:txBody>
      </p:sp>
      <p:sp>
        <p:nvSpPr>
          <p:cNvPr id="134155" name="Rectangle 11">
            <a:extLst>
              <a:ext uri="{FF2B5EF4-FFF2-40B4-BE49-F238E27FC236}">
                <a16:creationId xmlns:a16="http://schemas.microsoft.com/office/drawing/2014/main" xmlns="" id="{288B6109-F467-4E84-8732-C564E246A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9851" y="1684338"/>
            <a:ext cx="1139737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Opcode</a:t>
            </a:r>
          </a:p>
        </p:txBody>
      </p:sp>
      <p:sp>
        <p:nvSpPr>
          <p:cNvPr id="134156" name="Rectangle 12">
            <a:extLst>
              <a:ext uri="{FF2B5EF4-FFF2-40B4-BE49-F238E27FC236}">
                <a16:creationId xmlns:a16="http://schemas.microsoft.com/office/drawing/2014/main" xmlns="" id="{D7024D71-D291-4DE4-9C24-928A58A98D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2451" y="1150938"/>
            <a:ext cx="151483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chemeClr val="tx2"/>
                </a:solidFill>
                <a:latin typeface="Times New Roman" panose="02020603050405020304" pitchFamily="18" charset="0"/>
              </a:rPr>
              <a:t>Instruction</a:t>
            </a:r>
          </a:p>
        </p:txBody>
      </p:sp>
      <p:sp>
        <p:nvSpPr>
          <p:cNvPr id="134157" name="Rectangle 13">
            <a:extLst>
              <a:ext uri="{FF2B5EF4-FFF2-40B4-BE49-F238E27FC236}">
                <a16:creationId xmlns:a16="http://schemas.microsoft.com/office/drawing/2014/main" xmlns="" id="{2C7CA584-BFEB-4716-AAB3-62FC68A463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9051" y="244475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58" name="Rectangle 14">
            <a:extLst>
              <a:ext uri="{FF2B5EF4-FFF2-40B4-BE49-F238E27FC236}">
                <a16:creationId xmlns:a16="http://schemas.microsoft.com/office/drawing/2014/main" xmlns="" id="{12C60E9B-6087-4516-82C0-AFAB786001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9051" y="313055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59" name="Rectangle 15">
            <a:extLst>
              <a:ext uri="{FF2B5EF4-FFF2-40B4-BE49-F238E27FC236}">
                <a16:creationId xmlns:a16="http://schemas.microsoft.com/office/drawing/2014/main" xmlns="" id="{1192B93F-97FD-4F36-8F68-A2C5742B7E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9051" y="381635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60" name="Rectangle 16">
            <a:extLst>
              <a:ext uri="{FF2B5EF4-FFF2-40B4-BE49-F238E27FC236}">
                <a16:creationId xmlns:a16="http://schemas.microsoft.com/office/drawing/2014/main" xmlns="" id="{816DCDA3-76DE-44E4-9B97-C3EBB2A49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9051" y="450215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61" name="Rectangle 17">
            <a:extLst>
              <a:ext uri="{FF2B5EF4-FFF2-40B4-BE49-F238E27FC236}">
                <a16:creationId xmlns:a16="http://schemas.microsoft.com/office/drawing/2014/main" xmlns="" id="{1362BF9F-94DB-4D17-935C-65B9FACD12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9051" y="5187951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62" name="Rectangle 18">
            <a:extLst>
              <a:ext uri="{FF2B5EF4-FFF2-40B4-BE49-F238E27FC236}">
                <a16:creationId xmlns:a16="http://schemas.microsoft.com/office/drawing/2014/main" xmlns="" id="{85AAAA29-0DDF-4DA0-891C-A0A57538FD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2451" y="1911350"/>
            <a:ext cx="124232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Memory</a:t>
            </a:r>
          </a:p>
        </p:txBody>
      </p:sp>
      <p:sp>
        <p:nvSpPr>
          <p:cNvPr id="134163" name="Rectangle 19">
            <a:extLst>
              <a:ext uri="{FF2B5EF4-FFF2-40B4-BE49-F238E27FC236}">
                <a16:creationId xmlns:a16="http://schemas.microsoft.com/office/drawing/2014/main" xmlns="" id="{0B5F90F5-4F4A-46D7-9A9B-FFB3C517CD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4851" y="3968750"/>
            <a:ext cx="124232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chemeClr val="accent1"/>
                </a:solidFill>
                <a:latin typeface="Times New Roman" panose="02020603050405020304" pitchFamily="18" charset="0"/>
              </a:rPr>
              <a:t>Operand</a:t>
            </a:r>
          </a:p>
        </p:txBody>
      </p:sp>
      <p:sp>
        <p:nvSpPr>
          <p:cNvPr id="134164" name="Rectangle 20">
            <a:extLst>
              <a:ext uri="{FF2B5EF4-FFF2-40B4-BE49-F238E27FC236}">
                <a16:creationId xmlns:a16="http://schemas.microsoft.com/office/drawing/2014/main" xmlns="" id="{F872A723-75BB-4595-B494-7A44E8CDFE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6051" y="3132139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65" name="Rectangle 21">
            <a:extLst>
              <a:ext uri="{FF2B5EF4-FFF2-40B4-BE49-F238E27FC236}">
                <a16:creationId xmlns:a16="http://schemas.microsoft.com/office/drawing/2014/main" xmlns="" id="{5267F3E7-7C38-4CDF-BFF5-D555A79DC0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6051" y="3817939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66" name="Rectangle 22">
            <a:extLst>
              <a:ext uri="{FF2B5EF4-FFF2-40B4-BE49-F238E27FC236}">
                <a16:creationId xmlns:a16="http://schemas.microsoft.com/office/drawing/2014/main" xmlns="" id="{38F454D9-3EE6-4939-BCA9-F9983A8C3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6051" y="4503739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67" name="Rectangle 23">
            <a:extLst>
              <a:ext uri="{FF2B5EF4-FFF2-40B4-BE49-F238E27FC236}">
                <a16:creationId xmlns:a16="http://schemas.microsoft.com/office/drawing/2014/main" xmlns="" id="{DE098767-3A26-4AD4-929B-5EC163CDDE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6051" y="5189539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68" name="Rectangle 24">
            <a:extLst>
              <a:ext uri="{FF2B5EF4-FFF2-40B4-BE49-F238E27FC236}">
                <a16:creationId xmlns:a16="http://schemas.microsoft.com/office/drawing/2014/main" xmlns="" id="{714C2142-6B2E-4CF3-A587-E7840909E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2250" y="3970338"/>
            <a:ext cx="2523128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chemeClr val="tx2"/>
                </a:solidFill>
                <a:latin typeface="Times New Roman" panose="02020603050405020304" pitchFamily="18" charset="0"/>
              </a:rPr>
              <a:t>Pointer to Operand</a:t>
            </a:r>
          </a:p>
        </p:txBody>
      </p:sp>
      <p:sp>
        <p:nvSpPr>
          <p:cNvPr id="134169" name="Line 25">
            <a:extLst>
              <a:ext uri="{FF2B5EF4-FFF2-40B4-BE49-F238E27FC236}">
                <a16:creationId xmlns:a16="http://schemas.microsoft.com/office/drawing/2014/main" xmlns="" id="{E5B81A92-10E2-4344-9DEB-D18D97E98414}"/>
              </a:ext>
            </a:extLst>
          </p:cNvPr>
          <p:cNvSpPr>
            <a:spLocks noChangeShapeType="1"/>
          </p:cNvSpPr>
          <p:nvPr/>
        </p:nvSpPr>
        <p:spPr bwMode="auto">
          <a:xfrm>
            <a:off x="4665663" y="2224088"/>
            <a:ext cx="0" cy="51911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70" name="Line 26">
            <a:extLst>
              <a:ext uri="{FF2B5EF4-FFF2-40B4-BE49-F238E27FC236}">
                <a16:creationId xmlns:a16="http://schemas.microsoft.com/office/drawing/2014/main" xmlns="" id="{BDA54E5D-9521-49D7-8751-097F8381494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17701" y="2749550"/>
            <a:ext cx="2754313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4171" name="Rectangle 27">
            <a:extLst>
              <a:ext uri="{FF2B5EF4-FFF2-40B4-BE49-F238E27FC236}">
                <a16:creationId xmlns:a16="http://schemas.microsoft.com/office/drawing/2014/main" xmlns="" id="{7999A453-340C-47BA-8CF5-DFF9095BB1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1851" y="2751138"/>
            <a:ext cx="1327287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990000"/>
                </a:solidFill>
                <a:latin typeface="Times New Roman" panose="02020603050405020304" pitchFamily="18" charset="0"/>
              </a:rPr>
              <a:t>Registers</a:t>
            </a:r>
          </a:p>
        </p:txBody>
      </p:sp>
      <p:sp>
        <p:nvSpPr>
          <p:cNvPr id="134172" name="Freeform 28">
            <a:extLst>
              <a:ext uri="{FF2B5EF4-FFF2-40B4-BE49-F238E27FC236}">
                <a16:creationId xmlns:a16="http://schemas.microsoft.com/office/drawing/2014/main" xmlns="" id="{1D863001-90C4-48CA-8E4D-59653C7C5345}"/>
              </a:ext>
            </a:extLst>
          </p:cNvPr>
          <p:cNvSpPr>
            <a:spLocks/>
          </p:cNvSpPr>
          <p:nvPr/>
        </p:nvSpPr>
        <p:spPr bwMode="auto">
          <a:xfrm>
            <a:off x="1922464" y="2749550"/>
            <a:ext cx="763587" cy="1411288"/>
          </a:xfrm>
          <a:custGeom>
            <a:avLst/>
            <a:gdLst>
              <a:gd name="T0" fmla="*/ 0 w 481"/>
              <a:gd name="T1" fmla="*/ 0 h 889"/>
              <a:gd name="T2" fmla="*/ 0 w 481"/>
              <a:gd name="T3" fmla="*/ 888 h 889"/>
              <a:gd name="T4" fmla="*/ 480 w 481"/>
              <a:gd name="T5" fmla="*/ 888 h 8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1" h="889">
                <a:moveTo>
                  <a:pt x="0" y="0"/>
                </a:moveTo>
                <a:lnTo>
                  <a:pt x="0" y="888"/>
                </a:lnTo>
                <a:lnTo>
                  <a:pt x="480" y="888"/>
                </a:lnTo>
              </a:path>
            </a:pathLst>
          </a:custGeom>
          <a:noFill/>
          <a:ln w="381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73" name="Line 29">
            <a:extLst>
              <a:ext uri="{FF2B5EF4-FFF2-40B4-BE49-F238E27FC236}">
                <a16:creationId xmlns:a16="http://schemas.microsoft.com/office/drawing/2014/main" xmlns="" id="{D55A500D-86ED-4D03-BF3B-6D2BD76681BB}"/>
              </a:ext>
            </a:extLst>
          </p:cNvPr>
          <p:cNvSpPr>
            <a:spLocks noChangeShapeType="1"/>
          </p:cNvSpPr>
          <p:nvPr/>
        </p:nvSpPr>
        <p:spPr bwMode="auto">
          <a:xfrm>
            <a:off x="5275263" y="4121150"/>
            <a:ext cx="2362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6" name="Rectangle 4">
            <a:extLst>
              <a:ext uri="{FF2B5EF4-FFF2-40B4-BE49-F238E27FC236}">
                <a16:creationId xmlns:a16="http://schemas.microsoft.com/office/drawing/2014/main" xmlns="" id="{2BDA5D62-B49C-419D-9928-CFDA59B096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8800" y="622935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197" name="Rectangle 5">
            <a:extLst>
              <a:ext uri="{FF2B5EF4-FFF2-40B4-BE49-F238E27FC236}">
                <a16:creationId xmlns:a16="http://schemas.microsoft.com/office/drawing/2014/main" xmlns="" id="{6E9AB4A2-5D98-4BC9-B8AD-6F08B4BAFF58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1981200" y="261938"/>
            <a:ext cx="8229600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>
            <a:lvl1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1pPr>
            <a:lvl2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2pPr>
            <a:lvl3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3pPr>
            <a:lvl4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4pPr>
            <a:lvl5pPr defTabSz="762000"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5pPr>
            <a:lvl6pPr marL="4572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6pPr>
            <a:lvl7pPr marL="9144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7pPr>
            <a:lvl8pPr marL="13716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8pPr>
            <a:lvl9pPr marL="1828800" algn="ctr" defTabSz="7620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kumimoji="1" sz="4000" b="1">
                <a:solidFill>
                  <a:schemeClr val="tx2"/>
                </a:solidFill>
                <a:latin typeface="Arial" panose="020B0604020202020204" pitchFamily="34" charset="0"/>
                <a:ea typeface="굴림" panose="020B0600000101010101" pitchFamily="34" charset="-127"/>
              </a:defRPr>
            </a:lvl9pPr>
          </a:lstStyle>
          <a:p>
            <a:r>
              <a:rPr lang="en-US" altLang="en-US" sz="2800"/>
              <a:t>Index Addressing Diagram</a:t>
            </a:r>
          </a:p>
        </p:txBody>
      </p:sp>
      <p:grpSp>
        <p:nvGrpSpPr>
          <p:cNvPr id="136198" name="Group 6">
            <a:extLst>
              <a:ext uri="{FF2B5EF4-FFF2-40B4-BE49-F238E27FC236}">
                <a16:creationId xmlns:a16="http://schemas.microsoft.com/office/drawing/2014/main" xmlns="" id="{272F918E-0F88-41D0-B094-2FD66227CD67}"/>
              </a:ext>
            </a:extLst>
          </p:cNvPr>
          <p:cNvGrpSpPr>
            <a:grpSpLocks/>
          </p:cNvGrpSpPr>
          <p:nvPr/>
        </p:nvGrpSpPr>
        <p:grpSpPr bwMode="auto">
          <a:xfrm>
            <a:off x="2706688" y="1622425"/>
            <a:ext cx="4722812" cy="604838"/>
            <a:chOff x="913" y="1441"/>
            <a:chExt cx="2975" cy="381"/>
          </a:xfrm>
        </p:grpSpPr>
        <p:sp>
          <p:nvSpPr>
            <p:cNvPr id="136199" name="Rectangle 7">
              <a:extLst>
                <a:ext uri="{FF2B5EF4-FFF2-40B4-BE49-F238E27FC236}">
                  <a16:creationId xmlns:a16="http://schemas.microsoft.com/office/drawing/2014/main" xmlns="" id="{CE847071-76CA-4E5A-AF98-017A6F5838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3" y="1441"/>
              <a:ext cx="2975" cy="381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200" name="Line 8">
              <a:extLst>
                <a:ext uri="{FF2B5EF4-FFF2-40B4-BE49-F238E27FC236}">
                  <a16:creationId xmlns:a16="http://schemas.microsoft.com/office/drawing/2014/main" xmlns="" id="{2217C357-3F3F-4FB4-89C1-26D335698A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7" y="1446"/>
              <a:ext cx="0" cy="3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36201" name="Rectangle 9">
            <a:extLst>
              <a:ext uri="{FF2B5EF4-FFF2-40B4-BE49-F238E27FC236}">
                <a16:creationId xmlns:a16="http://schemas.microsoft.com/office/drawing/2014/main" xmlns="" id="{524FF5B2-3F3F-437D-926D-BA999D7125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1089" y="1698625"/>
            <a:ext cx="1489191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chemeClr val="accent1"/>
                </a:solidFill>
                <a:latin typeface="Times New Roman" panose="02020603050405020304" pitchFamily="18" charset="0"/>
              </a:rPr>
              <a:t>Register R</a:t>
            </a:r>
          </a:p>
        </p:txBody>
      </p:sp>
      <p:sp>
        <p:nvSpPr>
          <p:cNvPr id="136202" name="Rectangle 10">
            <a:extLst>
              <a:ext uri="{FF2B5EF4-FFF2-40B4-BE49-F238E27FC236}">
                <a16:creationId xmlns:a16="http://schemas.microsoft.com/office/drawing/2014/main" xmlns="" id="{F1F3E123-D9C9-4F14-9FBF-076B28FA8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0489" y="1698625"/>
            <a:ext cx="1139737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Opcode</a:t>
            </a:r>
          </a:p>
        </p:txBody>
      </p:sp>
      <p:sp>
        <p:nvSpPr>
          <p:cNvPr id="136203" name="Rectangle 11">
            <a:extLst>
              <a:ext uri="{FF2B5EF4-FFF2-40B4-BE49-F238E27FC236}">
                <a16:creationId xmlns:a16="http://schemas.microsoft.com/office/drawing/2014/main" xmlns="" id="{045348C4-8FFC-4023-BD1C-EE3E3A15EB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3089" y="1165225"/>
            <a:ext cx="151483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chemeClr val="tx2"/>
                </a:solidFill>
                <a:latin typeface="Times New Roman" panose="02020603050405020304" pitchFamily="18" charset="0"/>
              </a:rPr>
              <a:t>Instruction</a:t>
            </a:r>
          </a:p>
        </p:txBody>
      </p:sp>
      <p:sp>
        <p:nvSpPr>
          <p:cNvPr id="136204" name="Rectangle 12">
            <a:extLst>
              <a:ext uri="{FF2B5EF4-FFF2-40B4-BE49-F238E27FC236}">
                <a16:creationId xmlns:a16="http://schemas.microsoft.com/office/drawing/2014/main" xmlns="" id="{1C2DDDCA-BF88-49D0-A2CE-9E4150D11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9689" y="25368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05" name="Rectangle 13">
            <a:extLst>
              <a:ext uri="{FF2B5EF4-FFF2-40B4-BE49-F238E27FC236}">
                <a16:creationId xmlns:a16="http://schemas.microsoft.com/office/drawing/2014/main" xmlns="" id="{C4D2E119-9A17-4BFA-AA0F-2C130288C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9689" y="32226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06" name="Rectangle 14">
            <a:extLst>
              <a:ext uri="{FF2B5EF4-FFF2-40B4-BE49-F238E27FC236}">
                <a16:creationId xmlns:a16="http://schemas.microsoft.com/office/drawing/2014/main" xmlns="" id="{566AEC90-BC4D-4C50-82DF-E6A65C6C9C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9689" y="39084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07" name="Rectangle 15">
            <a:extLst>
              <a:ext uri="{FF2B5EF4-FFF2-40B4-BE49-F238E27FC236}">
                <a16:creationId xmlns:a16="http://schemas.microsoft.com/office/drawing/2014/main" xmlns="" id="{989B9F8C-7A56-4BF4-913F-0F50B9D255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9689" y="45942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08" name="Rectangle 16">
            <a:extLst>
              <a:ext uri="{FF2B5EF4-FFF2-40B4-BE49-F238E27FC236}">
                <a16:creationId xmlns:a16="http://schemas.microsoft.com/office/drawing/2014/main" xmlns="" id="{18B7EC6B-5BB7-42B3-95B8-F5612CA00B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9689" y="52800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09" name="Rectangle 17">
            <a:extLst>
              <a:ext uri="{FF2B5EF4-FFF2-40B4-BE49-F238E27FC236}">
                <a16:creationId xmlns:a16="http://schemas.microsoft.com/office/drawing/2014/main" xmlns="" id="{62042761-1FF0-450E-B63E-86CCB85459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3089" y="2003425"/>
            <a:ext cx="124232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chemeClr val="tx2"/>
                </a:solidFill>
                <a:latin typeface="Times New Roman" panose="02020603050405020304" pitchFamily="18" charset="0"/>
              </a:rPr>
              <a:t>Memory</a:t>
            </a:r>
          </a:p>
        </p:txBody>
      </p:sp>
      <p:sp>
        <p:nvSpPr>
          <p:cNvPr id="136210" name="Rectangle 18">
            <a:extLst>
              <a:ext uri="{FF2B5EF4-FFF2-40B4-BE49-F238E27FC236}">
                <a16:creationId xmlns:a16="http://schemas.microsoft.com/office/drawing/2014/main" xmlns="" id="{1675D5B9-4CC7-4D82-87F0-AE4F618472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45489" y="4060825"/>
            <a:ext cx="1242329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0033CC"/>
                </a:solidFill>
                <a:latin typeface="Times New Roman" panose="02020603050405020304" pitchFamily="18" charset="0"/>
              </a:rPr>
              <a:t>Operand</a:t>
            </a:r>
          </a:p>
        </p:txBody>
      </p:sp>
      <p:sp>
        <p:nvSpPr>
          <p:cNvPr id="136211" name="Rectangle 19">
            <a:extLst>
              <a:ext uri="{FF2B5EF4-FFF2-40B4-BE49-F238E27FC236}">
                <a16:creationId xmlns:a16="http://schemas.microsoft.com/office/drawing/2014/main" xmlns="" id="{F412F4CE-CCD6-45D4-A41D-6F0FFDBE1F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9" y="31464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12" name="Rectangle 20">
            <a:extLst>
              <a:ext uri="{FF2B5EF4-FFF2-40B4-BE49-F238E27FC236}">
                <a16:creationId xmlns:a16="http://schemas.microsoft.com/office/drawing/2014/main" xmlns="" id="{9AA65F34-EFE9-45B8-9F34-3661C663C9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9" y="38322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13" name="Rectangle 21">
            <a:extLst>
              <a:ext uri="{FF2B5EF4-FFF2-40B4-BE49-F238E27FC236}">
                <a16:creationId xmlns:a16="http://schemas.microsoft.com/office/drawing/2014/main" xmlns="" id="{30D12324-BC49-48AE-823F-02C0201D8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9" y="45180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14" name="Rectangle 22">
            <a:extLst>
              <a:ext uri="{FF2B5EF4-FFF2-40B4-BE49-F238E27FC236}">
                <a16:creationId xmlns:a16="http://schemas.microsoft.com/office/drawing/2014/main" xmlns="" id="{31C18D37-D778-4F6F-B09F-4D537AA5E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9" y="5203826"/>
            <a:ext cx="2587625" cy="682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15" name="Rectangle 23">
            <a:extLst>
              <a:ext uri="{FF2B5EF4-FFF2-40B4-BE49-F238E27FC236}">
                <a16:creationId xmlns:a16="http://schemas.microsoft.com/office/drawing/2014/main" xmlns="" id="{5C8E948A-2008-4D9A-AD2B-67163F342B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2888" y="3984625"/>
            <a:ext cx="2523128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000099"/>
                </a:solidFill>
                <a:latin typeface="Times New Roman" panose="02020603050405020304" pitchFamily="18" charset="0"/>
              </a:rPr>
              <a:t>Pointer to Operand</a:t>
            </a:r>
          </a:p>
        </p:txBody>
      </p:sp>
      <p:sp>
        <p:nvSpPr>
          <p:cNvPr id="136216" name="Line 24">
            <a:extLst>
              <a:ext uri="{FF2B5EF4-FFF2-40B4-BE49-F238E27FC236}">
                <a16:creationId xmlns:a16="http://schemas.microsoft.com/office/drawing/2014/main" xmlns="" id="{F8E3AE00-F03D-4CA7-BA1B-7E6DB73512B4}"/>
              </a:ext>
            </a:extLst>
          </p:cNvPr>
          <p:cNvSpPr>
            <a:spLocks noChangeShapeType="1"/>
          </p:cNvSpPr>
          <p:nvPr/>
        </p:nvSpPr>
        <p:spPr bwMode="auto">
          <a:xfrm>
            <a:off x="4686300" y="2238376"/>
            <a:ext cx="0" cy="51911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17" name="Line 25">
            <a:extLst>
              <a:ext uri="{FF2B5EF4-FFF2-40B4-BE49-F238E27FC236}">
                <a16:creationId xmlns:a16="http://schemas.microsoft.com/office/drawing/2014/main" xmlns="" id="{7A696B40-6D81-44C6-9DCB-C16E4D4A7A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38338" y="2763838"/>
            <a:ext cx="275431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18" name="Rectangle 26">
            <a:extLst>
              <a:ext uri="{FF2B5EF4-FFF2-40B4-BE49-F238E27FC236}">
                <a16:creationId xmlns:a16="http://schemas.microsoft.com/office/drawing/2014/main" xmlns="" id="{BBBF2245-F070-49ED-A95E-C25AF22EDB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2489" y="2765425"/>
            <a:ext cx="1327287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Registers</a:t>
            </a:r>
          </a:p>
        </p:txBody>
      </p:sp>
      <p:sp>
        <p:nvSpPr>
          <p:cNvPr id="136219" name="Freeform 27">
            <a:extLst>
              <a:ext uri="{FF2B5EF4-FFF2-40B4-BE49-F238E27FC236}">
                <a16:creationId xmlns:a16="http://schemas.microsoft.com/office/drawing/2014/main" xmlns="" id="{8DDA5E0D-7891-4283-88BC-588A2F641C26}"/>
              </a:ext>
            </a:extLst>
          </p:cNvPr>
          <p:cNvSpPr>
            <a:spLocks/>
          </p:cNvSpPr>
          <p:nvPr/>
        </p:nvSpPr>
        <p:spPr bwMode="auto">
          <a:xfrm>
            <a:off x="1943100" y="2763839"/>
            <a:ext cx="763588" cy="1411287"/>
          </a:xfrm>
          <a:custGeom>
            <a:avLst/>
            <a:gdLst>
              <a:gd name="T0" fmla="*/ 0 w 481"/>
              <a:gd name="T1" fmla="*/ 0 h 889"/>
              <a:gd name="T2" fmla="*/ 0 w 481"/>
              <a:gd name="T3" fmla="*/ 888 h 889"/>
              <a:gd name="T4" fmla="*/ 480 w 481"/>
              <a:gd name="T5" fmla="*/ 888 h 8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1" h="889">
                <a:moveTo>
                  <a:pt x="0" y="0"/>
                </a:moveTo>
                <a:lnTo>
                  <a:pt x="0" y="888"/>
                </a:lnTo>
                <a:lnTo>
                  <a:pt x="480" y="888"/>
                </a:lnTo>
              </a:path>
            </a:pathLst>
          </a:custGeom>
          <a:noFill/>
          <a:ln w="38100" cap="rnd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6220" name="Line 28">
            <a:extLst>
              <a:ext uri="{FF2B5EF4-FFF2-40B4-BE49-F238E27FC236}">
                <a16:creationId xmlns:a16="http://schemas.microsoft.com/office/drawing/2014/main" xmlns="" id="{32B1B84B-5564-43A0-A68E-59C519629C8F}"/>
              </a:ext>
            </a:extLst>
          </p:cNvPr>
          <p:cNvSpPr>
            <a:spLocks noChangeShapeType="1"/>
          </p:cNvSpPr>
          <p:nvPr/>
        </p:nvSpPr>
        <p:spPr bwMode="auto">
          <a:xfrm>
            <a:off x="5067300" y="1628776"/>
            <a:ext cx="0" cy="5953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21" name="Rectangle 29">
            <a:extLst>
              <a:ext uri="{FF2B5EF4-FFF2-40B4-BE49-F238E27FC236}">
                <a16:creationId xmlns:a16="http://schemas.microsoft.com/office/drawing/2014/main" xmlns="" id="{87755594-5341-4D81-9C9A-131F92AB29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29214" y="1663700"/>
            <a:ext cx="147540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>
                <a:solidFill>
                  <a:srgbClr val="990000"/>
                </a:solidFill>
                <a:latin typeface="Times New Roman" panose="02020603050405020304" pitchFamily="18" charset="0"/>
              </a:rPr>
              <a:t>Address A</a:t>
            </a:r>
          </a:p>
        </p:txBody>
      </p:sp>
      <p:sp>
        <p:nvSpPr>
          <p:cNvPr id="136222" name="Oval 30">
            <a:extLst>
              <a:ext uri="{FF2B5EF4-FFF2-40B4-BE49-F238E27FC236}">
                <a16:creationId xmlns:a16="http://schemas.microsoft.com/office/drawing/2014/main" xmlns="" id="{628EF333-E01C-4541-B21E-5676C400AE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9489" y="4062414"/>
            <a:ext cx="530225" cy="4540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23" name="Rectangle 31">
            <a:extLst>
              <a:ext uri="{FF2B5EF4-FFF2-40B4-BE49-F238E27FC236}">
                <a16:creationId xmlns:a16="http://schemas.microsoft.com/office/drawing/2014/main" xmlns="" id="{E8296A15-353A-48B5-BB80-7B2FB61704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1088" y="4062413"/>
            <a:ext cx="355868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+</a:t>
            </a:r>
          </a:p>
        </p:txBody>
      </p:sp>
      <p:sp>
        <p:nvSpPr>
          <p:cNvPr id="136224" name="Line 32">
            <a:extLst>
              <a:ext uri="{FF2B5EF4-FFF2-40B4-BE49-F238E27FC236}">
                <a16:creationId xmlns:a16="http://schemas.microsoft.com/office/drawing/2014/main" xmlns="" id="{5E2D9A9B-5CF5-4994-92B0-9D5FC633673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75388" y="2238375"/>
            <a:ext cx="11112" cy="17843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6225" name="Line 33">
            <a:extLst>
              <a:ext uri="{FF2B5EF4-FFF2-40B4-BE49-F238E27FC236}">
                <a16:creationId xmlns:a16="http://schemas.microsoft.com/office/drawing/2014/main" xmlns="" id="{65F4412B-C111-4DA0-BB03-1C9AFCF61820}"/>
              </a:ext>
            </a:extLst>
          </p:cNvPr>
          <p:cNvSpPr>
            <a:spLocks noChangeShapeType="1"/>
          </p:cNvSpPr>
          <p:nvPr/>
        </p:nvSpPr>
        <p:spPr bwMode="auto">
          <a:xfrm>
            <a:off x="6565900" y="4287838"/>
            <a:ext cx="1066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/>
          <a:p>
            <a:endParaRPr lang="en-US"/>
          </a:p>
        </p:txBody>
      </p:sp>
      <p:sp>
        <p:nvSpPr>
          <p:cNvPr id="136226" name="Line 34">
            <a:extLst>
              <a:ext uri="{FF2B5EF4-FFF2-40B4-BE49-F238E27FC236}">
                <a16:creationId xmlns:a16="http://schemas.microsoft.com/office/drawing/2014/main" xmlns="" id="{36EDD018-3FE1-4195-8CC2-FEE6BB69A55F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6700" y="4287838"/>
            <a:ext cx="76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/>
          <a:lstStyle/>
          <a:p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xmlns="" id="{10B556F5-D225-4BF2-BBC0-B981975895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2986" y="159732"/>
            <a:ext cx="7385050" cy="528638"/>
          </a:xfrm>
          <a:noFill/>
          <a:ln/>
        </p:spPr>
        <p:txBody>
          <a:bodyPr anchor="ctr"/>
          <a:lstStyle/>
          <a:p>
            <a:r>
              <a:rPr lang="en-US" altLang="ko-KR" sz="2800" b="1" dirty="0">
                <a:latin typeface="+mn-lt"/>
              </a:rPr>
              <a:t>DATA  TRANSFER  INSTRUCTIONS</a:t>
            </a:r>
          </a:p>
        </p:txBody>
      </p:sp>
      <p:sp>
        <p:nvSpPr>
          <p:cNvPr id="20485" name="Rectangle 5">
            <a:extLst>
              <a:ext uri="{FF2B5EF4-FFF2-40B4-BE49-F238E27FC236}">
                <a16:creationId xmlns:a16="http://schemas.microsoft.com/office/drawing/2014/main" xmlns="" id="{D512F7AE-C9BD-46D2-A32D-64C1B94F98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747" y="920918"/>
            <a:ext cx="4399089" cy="3590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buFontTx/>
              <a:buChar char="•"/>
            </a:pPr>
            <a:r>
              <a:rPr lang="en-US" altLang="ko-KR" sz="2000" b="1" dirty="0">
                <a:latin typeface="Arial" panose="020B0604020202020204" pitchFamily="34" charset="0"/>
              </a:rPr>
              <a:t> Typical Data Transfer Instructions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35DB15AF-DA4A-426D-A0C8-3D54DD8572FE}"/>
              </a:ext>
            </a:extLst>
          </p:cNvPr>
          <p:cNvGrpSpPr/>
          <p:nvPr/>
        </p:nvGrpSpPr>
        <p:grpSpPr>
          <a:xfrm>
            <a:off x="6464801" y="751390"/>
            <a:ext cx="3408364" cy="2174875"/>
            <a:chOff x="8069012" y="895769"/>
            <a:chExt cx="3408364" cy="217487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xmlns="" id="{2895349C-0503-4600-A1C6-47E5E6C29259}"/>
                </a:ext>
              </a:extLst>
            </p:cNvPr>
            <p:cNvGrpSpPr/>
            <p:nvPr/>
          </p:nvGrpSpPr>
          <p:grpSpPr>
            <a:xfrm>
              <a:off x="8070601" y="895769"/>
              <a:ext cx="3406775" cy="2174875"/>
              <a:chOff x="3979864" y="1312863"/>
              <a:chExt cx="3406775" cy="2174875"/>
            </a:xfrm>
          </p:grpSpPr>
          <p:sp>
            <p:nvSpPr>
              <p:cNvPr id="20483" name="Rectangle 3">
                <a:extLst>
                  <a:ext uri="{FF2B5EF4-FFF2-40B4-BE49-F238E27FC236}">
                    <a16:creationId xmlns:a16="http://schemas.microsoft.com/office/drawing/2014/main" xmlns="" id="{9C05BAE7-776A-4426-AD92-AB08F60896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1464" y="1633538"/>
                <a:ext cx="3305175" cy="18542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63500" tIns="25400" rIns="63500" bIns="25400">
                <a:spAutoFit/>
              </a:bodyPr>
              <a:lstStyle>
                <a:lvl1pPr algn="l" defTabSz="152400" latinLnBrk="1">
                  <a:tabLst>
                    <a:tab pos="1155700" algn="l"/>
                  </a:tabLs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1pPr>
                <a:lvl2pPr marL="952500" indent="-381000" algn="l" defTabSz="152400" latinLnBrk="1">
                  <a:tabLst>
                    <a:tab pos="1155700" algn="l"/>
                  </a:tabLs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2pPr>
                <a:lvl3pPr marL="1524000" indent="-381000" algn="l" defTabSz="152400" latinLnBrk="1">
                  <a:tabLst>
                    <a:tab pos="1155700" algn="l"/>
                  </a:tabLs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3pPr>
                <a:lvl4pPr marL="2095500" indent="-381000" algn="l" defTabSz="152400" latinLnBrk="1">
                  <a:tabLst>
                    <a:tab pos="1155700" algn="l"/>
                  </a:tabLs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4pPr>
                <a:lvl5pPr marL="2667000" indent="-381000" algn="l" defTabSz="152400" latinLnBrk="1">
                  <a:tabLst>
                    <a:tab pos="1155700" algn="l"/>
                  </a:tabLs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5pPr>
                <a:lvl6pPr marL="3124200" indent="-381000" defTabSz="152400" fontAlgn="base" latinLnBrk="1">
                  <a:spcBef>
                    <a:spcPct val="0"/>
                  </a:spcBef>
                  <a:spcAft>
                    <a:spcPct val="0"/>
                  </a:spcAft>
                  <a:tabLst>
                    <a:tab pos="1155700" algn="l"/>
                  </a:tabLs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6pPr>
                <a:lvl7pPr marL="3581400" indent="-381000" defTabSz="152400" fontAlgn="base" latinLnBrk="1">
                  <a:spcBef>
                    <a:spcPct val="0"/>
                  </a:spcBef>
                  <a:spcAft>
                    <a:spcPct val="0"/>
                  </a:spcAft>
                  <a:tabLst>
                    <a:tab pos="1155700" algn="l"/>
                  </a:tabLs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7pPr>
                <a:lvl8pPr marL="4038600" indent="-381000" defTabSz="152400" fontAlgn="base" latinLnBrk="1">
                  <a:spcBef>
                    <a:spcPct val="0"/>
                  </a:spcBef>
                  <a:spcAft>
                    <a:spcPct val="0"/>
                  </a:spcAft>
                  <a:tabLst>
                    <a:tab pos="1155700" algn="l"/>
                  </a:tabLs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8pPr>
                <a:lvl9pPr marL="4495800" indent="-381000" defTabSz="152400" fontAlgn="base" latinLnBrk="1">
                  <a:spcBef>
                    <a:spcPct val="0"/>
                  </a:spcBef>
                  <a:spcAft>
                    <a:spcPct val="0"/>
                  </a:spcAft>
                  <a:tabLst>
                    <a:tab pos="1155700" algn="l"/>
                  </a:tabLs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9pPr>
              </a:lstStyle>
              <a:p>
                <a:pPr latinLnBrk="0">
                  <a:lnSpc>
                    <a:spcPct val="82000"/>
                  </a:lnSpc>
                </a:pPr>
                <a:r>
                  <a:rPr lang="en-US" altLang="ko-KR" sz="1800" dirty="0">
                    <a:latin typeface="Arial" panose="020B0604020202020204" pitchFamily="34" charset="0"/>
                  </a:rPr>
                  <a:t>Load	      LD</a:t>
                </a:r>
              </a:p>
              <a:p>
                <a:pPr latinLnBrk="0">
                  <a:lnSpc>
                    <a:spcPct val="82000"/>
                  </a:lnSpc>
                </a:pPr>
                <a:r>
                  <a:rPr lang="en-US" altLang="ko-KR" sz="1800" dirty="0">
                    <a:latin typeface="Arial" panose="020B0604020202020204" pitchFamily="34" charset="0"/>
                  </a:rPr>
                  <a:t>Store  	      ST</a:t>
                </a:r>
              </a:p>
              <a:p>
                <a:pPr latinLnBrk="0">
                  <a:lnSpc>
                    <a:spcPct val="82000"/>
                  </a:lnSpc>
                </a:pPr>
                <a:r>
                  <a:rPr lang="en-US" altLang="ko-KR" sz="1800" dirty="0">
                    <a:latin typeface="Arial" panose="020B0604020202020204" pitchFamily="34" charset="0"/>
                  </a:rPr>
                  <a:t>Move	      MOV</a:t>
                </a:r>
              </a:p>
              <a:p>
                <a:pPr latinLnBrk="0">
                  <a:lnSpc>
                    <a:spcPct val="82000"/>
                  </a:lnSpc>
                </a:pPr>
                <a:r>
                  <a:rPr lang="en-US" altLang="ko-KR" sz="1800" dirty="0">
                    <a:latin typeface="Arial" panose="020B0604020202020204" pitchFamily="34" charset="0"/>
                  </a:rPr>
                  <a:t>Exchange	      XCH</a:t>
                </a:r>
              </a:p>
              <a:p>
                <a:pPr latinLnBrk="0">
                  <a:lnSpc>
                    <a:spcPct val="82000"/>
                  </a:lnSpc>
                </a:pPr>
                <a:r>
                  <a:rPr lang="en-US" altLang="ko-KR" sz="1800" dirty="0">
                    <a:latin typeface="Arial" panose="020B0604020202020204" pitchFamily="34" charset="0"/>
                  </a:rPr>
                  <a:t>Input	      IN</a:t>
                </a:r>
              </a:p>
              <a:p>
                <a:pPr latinLnBrk="0">
                  <a:lnSpc>
                    <a:spcPct val="82000"/>
                  </a:lnSpc>
                </a:pPr>
                <a:r>
                  <a:rPr lang="en-US" altLang="ko-KR" sz="1800" dirty="0">
                    <a:latin typeface="Arial" panose="020B0604020202020204" pitchFamily="34" charset="0"/>
                  </a:rPr>
                  <a:t>Output	      OUT</a:t>
                </a:r>
              </a:p>
              <a:p>
                <a:pPr latinLnBrk="0">
                  <a:lnSpc>
                    <a:spcPct val="82000"/>
                  </a:lnSpc>
                </a:pPr>
                <a:r>
                  <a:rPr lang="en-US" altLang="ko-KR" sz="1800" dirty="0">
                    <a:latin typeface="Arial" panose="020B0604020202020204" pitchFamily="34" charset="0"/>
                  </a:rPr>
                  <a:t>Push	      PUSH</a:t>
                </a:r>
              </a:p>
              <a:p>
                <a:pPr latinLnBrk="0">
                  <a:lnSpc>
                    <a:spcPct val="82000"/>
                  </a:lnSpc>
                </a:pPr>
                <a:r>
                  <a:rPr lang="en-US" altLang="ko-KR" sz="1800" dirty="0">
                    <a:latin typeface="Arial" panose="020B0604020202020204" pitchFamily="34" charset="0"/>
                  </a:rPr>
                  <a:t>Pop	      POP</a:t>
                </a:r>
              </a:p>
            </p:txBody>
          </p:sp>
          <p:sp>
            <p:nvSpPr>
              <p:cNvPr id="20484" name="Rectangle 4">
                <a:extLst>
                  <a:ext uri="{FF2B5EF4-FFF2-40B4-BE49-F238E27FC236}">
                    <a16:creationId xmlns:a16="http://schemas.microsoft.com/office/drawing/2014/main" xmlns="" id="{FFC1B186-A68C-479C-9E80-5612097869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32264" y="1322389"/>
                <a:ext cx="2641749" cy="32829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63500" tIns="25400" rIns="63500" bIns="25400">
                <a:spAutoFit/>
              </a:bodyPr>
              <a:lstStyle>
                <a:lvl1pPr algn="l" defTabSz="762000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1pPr>
                <a:lvl2pPr marL="571500" algn="l" defTabSz="762000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2pPr>
                <a:lvl3pPr marL="1143000" algn="l" defTabSz="762000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3pPr>
                <a:lvl4pPr marL="1714500" algn="l" defTabSz="762000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4pPr>
                <a:lvl5pPr marL="2286000" algn="l" defTabSz="762000" latinLnBrk="1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5pPr>
                <a:lvl6pPr marL="2743200" defTabSz="7620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6pPr>
                <a:lvl7pPr marL="3200400" defTabSz="7620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7pPr>
                <a:lvl8pPr marL="3657600" defTabSz="7620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8pPr>
                <a:lvl9pPr marL="4114800" defTabSz="762000" fontAlgn="base" latinLnBrk="1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34" charset="-127"/>
                  </a:defRPr>
                </a:lvl9pPr>
              </a:lstStyle>
              <a:p>
                <a:pPr latinLnBrk="0"/>
                <a:r>
                  <a:rPr lang="en-US" altLang="ko-KR" sz="1800" dirty="0">
                    <a:solidFill>
                      <a:srgbClr val="FF0000"/>
                    </a:solidFill>
                    <a:latin typeface="Arial" panose="020B0604020202020204" pitchFamily="34" charset="0"/>
                  </a:rPr>
                  <a:t>Name</a:t>
                </a:r>
                <a:r>
                  <a:rPr lang="en-US" altLang="ko-KR" sz="1800" dirty="0">
                    <a:latin typeface="Arial" panose="020B0604020202020204" pitchFamily="34" charset="0"/>
                  </a:rPr>
                  <a:t>             </a:t>
                </a:r>
                <a:r>
                  <a:rPr lang="en-US" altLang="ko-KR" sz="1800" dirty="0">
                    <a:solidFill>
                      <a:schemeClr val="tx2"/>
                    </a:solidFill>
                    <a:latin typeface="Arial" panose="020B0604020202020204" pitchFamily="34" charset="0"/>
                  </a:rPr>
                  <a:t>Mnemonic</a:t>
                </a:r>
              </a:p>
            </p:txBody>
          </p:sp>
          <p:sp>
            <p:nvSpPr>
              <p:cNvPr id="20487" name="Rectangle 7">
                <a:extLst>
                  <a:ext uri="{FF2B5EF4-FFF2-40B4-BE49-F238E27FC236}">
                    <a16:creationId xmlns:a16="http://schemas.microsoft.com/office/drawing/2014/main" xmlns="" id="{94704B7D-FE50-4363-BEB7-5503CC1ADD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9864" y="1312863"/>
                <a:ext cx="2924175" cy="216376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0488" name="Line 8">
              <a:extLst>
                <a:ext uri="{FF2B5EF4-FFF2-40B4-BE49-F238E27FC236}">
                  <a16:creationId xmlns:a16="http://schemas.microsoft.com/office/drawing/2014/main" xmlns="" id="{D3B18763-48FC-435D-9363-C8D1D7DE87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069012" y="1178560"/>
              <a:ext cx="2934268" cy="773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2563935-E5C3-4835-9E29-7045D2A30CC6}"/>
              </a:ext>
            </a:extLst>
          </p:cNvPr>
          <p:cNvGrpSpPr/>
          <p:nvPr/>
        </p:nvGrpSpPr>
        <p:grpSpPr>
          <a:xfrm>
            <a:off x="2383423" y="4192671"/>
            <a:ext cx="5454650" cy="2382838"/>
            <a:chOff x="3394076" y="4032250"/>
            <a:chExt cx="5454650" cy="2382838"/>
          </a:xfrm>
        </p:grpSpPr>
        <p:sp>
          <p:nvSpPr>
            <p:cNvPr id="20486" name="Rectangle 6">
              <a:extLst>
                <a:ext uri="{FF2B5EF4-FFF2-40B4-BE49-F238E27FC236}">
                  <a16:creationId xmlns:a16="http://schemas.microsoft.com/office/drawing/2014/main" xmlns="" id="{1747CD0C-EE62-47B5-8C23-4AE876A5A7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7576" y="4430714"/>
              <a:ext cx="5364163" cy="19516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63500" tIns="25400" rIns="63500" bIns="25400">
              <a:spAutoFit/>
            </a:bodyPr>
            <a:lstStyle>
              <a:lvl1pPr algn="l" defTabSz="152400" latinLnBrk="1">
                <a:tabLst>
                  <a:tab pos="1917700" algn="l"/>
                  <a:tab pos="30480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952500" indent="-381000" algn="l" defTabSz="152400" latinLnBrk="1">
                <a:tabLst>
                  <a:tab pos="1917700" algn="l"/>
                  <a:tab pos="30480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524000" indent="-381000" algn="l" defTabSz="152400" latinLnBrk="1">
                <a:tabLst>
                  <a:tab pos="1917700" algn="l"/>
                  <a:tab pos="30480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2095500" indent="-381000" algn="l" defTabSz="152400" latinLnBrk="1">
                <a:tabLst>
                  <a:tab pos="1917700" algn="l"/>
                  <a:tab pos="30480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667000" indent="-381000" algn="l" defTabSz="152400" latinLnBrk="1">
                <a:tabLst>
                  <a:tab pos="1917700" algn="l"/>
                  <a:tab pos="30480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31242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917700" algn="l"/>
                  <a:tab pos="30480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5814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917700" algn="l"/>
                  <a:tab pos="30480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40386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917700" algn="l"/>
                  <a:tab pos="30480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4958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917700" algn="l"/>
                  <a:tab pos="30480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98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Direct address	LD  ADR	AC </a:t>
              </a:r>
              <a:r>
                <a:rPr lang="en-US" altLang="ko-KR" sz="1400" dirty="0">
                  <a:latin typeface="Symbol" panose="05050102010706020507" pitchFamily="18" charset="2"/>
                </a:rPr>
                <a:t></a:t>
              </a:r>
              <a:r>
                <a:rPr lang="en-US" altLang="ko-KR" sz="1400" dirty="0">
                  <a:latin typeface="Arial" panose="020B0604020202020204" pitchFamily="34" charset="0"/>
                </a:rPr>
                <a:t>M[ADR]</a:t>
              </a:r>
            </a:p>
            <a:p>
              <a:pPr latinLnBrk="0">
                <a:lnSpc>
                  <a:spcPct val="98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Indirect address	LD  @ADR	AC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M[M[ADR]]</a:t>
              </a:r>
            </a:p>
            <a:p>
              <a:pPr latinLnBrk="0">
                <a:lnSpc>
                  <a:spcPct val="98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Relative address	LD  $ADR	AC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M[PC + ADR]</a:t>
              </a:r>
            </a:p>
            <a:p>
              <a:pPr latinLnBrk="0">
                <a:lnSpc>
                  <a:spcPct val="98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Immediate operand	LD  #NBR	AC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NBR</a:t>
              </a:r>
            </a:p>
            <a:p>
              <a:pPr latinLnBrk="0">
                <a:lnSpc>
                  <a:spcPct val="98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Index addressing	LD  ADR(X)	AC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M[ADR + XR]</a:t>
              </a:r>
            </a:p>
            <a:p>
              <a:pPr latinLnBrk="0">
                <a:lnSpc>
                  <a:spcPct val="98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Register	LD  R1	AC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R1</a:t>
              </a:r>
            </a:p>
            <a:p>
              <a:pPr latinLnBrk="0">
                <a:lnSpc>
                  <a:spcPct val="98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Register indirect	LD  (R1)	AC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M[R1]</a:t>
              </a:r>
            </a:p>
            <a:p>
              <a:pPr latinLnBrk="0">
                <a:lnSpc>
                  <a:spcPct val="98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Autoincrement	LD  (R1)+	AC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M[R1], R1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R1 + 1</a:t>
              </a:r>
            </a:p>
            <a:p>
              <a:pPr latinLnBrk="0">
                <a:lnSpc>
                  <a:spcPct val="98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Autodecrement               LD  -(R1)        R1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R1 - 1, AC </a:t>
              </a:r>
              <a:r>
                <a:rPr lang="en-US" altLang="ko-KR" sz="1400" dirty="0">
                  <a:latin typeface="Symbol" panose="05050102010706020507" pitchFamily="18" charset="2"/>
                </a:rPr>
                <a:t></a:t>
              </a:r>
              <a:r>
                <a:rPr lang="en-US" altLang="ko-KR" sz="1400" dirty="0">
                  <a:latin typeface="Arial" panose="020B0604020202020204" pitchFamily="34" charset="0"/>
                </a:rPr>
                <a:t> M[R1]</a:t>
              </a:r>
            </a:p>
          </p:txBody>
        </p:sp>
        <p:sp>
          <p:nvSpPr>
            <p:cNvPr id="20489" name="Rectangle 9">
              <a:extLst>
                <a:ext uri="{FF2B5EF4-FFF2-40B4-BE49-F238E27FC236}">
                  <a16:creationId xmlns:a16="http://schemas.microsoft.com/office/drawing/2014/main" xmlns="" id="{505B9D5C-DD92-4308-BEE6-5E36A52FE1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0501" y="4165600"/>
              <a:ext cx="594715" cy="2667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400" b="1" dirty="0">
                  <a:solidFill>
                    <a:srgbClr val="FF0000"/>
                  </a:solidFill>
                  <a:latin typeface="Arial" panose="020B0604020202020204" pitchFamily="34" charset="0"/>
                </a:rPr>
                <a:t>Mode</a:t>
              </a:r>
            </a:p>
          </p:txBody>
        </p:sp>
        <p:sp>
          <p:nvSpPr>
            <p:cNvPr id="20490" name="Rectangle 10">
              <a:extLst>
                <a:ext uri="{FF2B5EF4-FFF2-40B4-BE49-F238E27FC236}">
                  <a16:creationId xmlns:a16="http://schemas.microsoft.com/office/drawing/2014/main" xmlns="" id="{AF4BFD56-18CE-4B21-8FDA-3CD6094B1B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6689" y="4033839"/>
              <a:ext cx="1033937" cy="4821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400" b="1" dirty="0">
                  <a:solidFill>
                    <a:srgbClr val="FF0000"/>
                  </a:solidFill>
                  <a:latin typeface="Arial" panose="020B0604020202020204" pitchFamily="34" charset="0"/>
                </a:rPr>
                <a:t>Assembly</a:t>
              </a:r>
            </a:p>
            <a:p>
              <a:pPr latinLnBrk="0"/>
              <a:r>
                <a:rPr lang="en-US" altLang="ko-KR" sz="1400" dirty="0">
                  <a:solidFill>
                    <a:srgbClr val="FF0000"/>
                  </a:solidFill>
                  <a:latin typeface="Arial" panose="020B0604020202020204" pitchFamily="34" charset="0"/>
                </a:rPr>
                <a:t>Convention</a:t>
              </a:r>
            </a:p>
          </p:txBody>
        </p:sp>
        <p:sp>
          <p:nvSpPr>
            <p:cNvPr id="20491" name="Rectangle 11">
              <a:extLst>
                <a:ext uri="{FF2B5EF4-FFF2-40B4-BE49-F238E27FC236}">
                  <a16:creationId xmlns:a16="http://schemas.microsoft.com/office/drawing/2014/main" xmlns="" id="{7BE80BD3-4E55-4BAD-9713-22BC3D3D6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3514" y="4165600"/>
              <a:ext cx="1601144" cy="2667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400" b="1" dirty="0">
                  <a:solidFill>
                    <a:schemeClr val="tx2"/>
                  </a:solidFill>
                  <a:latin typeface="Arial" panose="020B0604020202020204" pitchFamily="34" charset="0"/>
                </a:rPr>
                <a:t>Register Transfer</a:t>
              </a:r>
            </a:p>
          </p:txBody>
        </p:sp>
        <p:sp>
          <p:nvSpPr>
            <p:cNvPr id="20492" name="Rectangle 12">
              <a:extLst>
                <a:ext uri="{FF2B5EF4-FFF2-40B4-BE49-F238E27FC236}">
                  <a16:creationId xmlns:a16="http://schemas.microsoft.com/office/drawing/2014/main" xmlns="" id="{AE6A887F-5EFA-4596-A317-5F36095452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4076" y="4032250"/>
              <a:ext cx="5445125" cy="238283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93" name="Line 13">
              <a:extLst>
                <a:ext uri="{FF2B5EF4-FFF2-40B4-BE49-F238E27FC236}">
                  <a16:creationId xmlns:a16="http://schemas.microsoft.com/office/drawing/2014/main" xmlns="" id="{438AC2C7-9964-4512-AD29-6DE96F1062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3601" y="4457700"/>
              <a:ext cx="544512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b="1" dirty="0"/>
            </a:p>
          </p:txBody>
        </p:sp>
      </p:grpSp>
      <p:sp>
        <p:nvSpPr>
          <p:cNvPr id="20495" name="Rectangle 15">
            <a:extLst>
              <a:ext uri="{FF2B5EF4-FFF2-40B4-BE49-F238E27FC236}">
                <a16:creationId xmlns:a16="http://schemas.microsoft.com/office/drawing/2014/main" xmlns="" id="{28E6D665-38B1-4E2C-8426-314D491936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580" y="3566446"/>
            <a:ext cx="7651519" cy="397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buFontTx/>
              <a:buChar char="•"/>
            </a:pPr>
            <a:r>
              <a:rPr lang="en-US" altLang="ko-KR" sz="2000" b="1" dirty="0">
                <a:latin typeface="Arial" panose="020B0604020202020204" pitchFamily="34" charset="0"/>
              </a:rPr>
              <a:t> Data Transfer Instructions with Different Addressing Modes </a:t>
            </a: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xmlns="" id="{BB7F3B8D-7877-4ABD-8145-98F19950F8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7856" y="130929"/>
            <a:ext cx="6042944" cy="573087"/>
          </a:xfrm>
          <a:noFill/>
          <a:ln/>
        </p:spPr>
        <p:txBody>
          <a:bodyPr anchor="ctr"/>
          <a:lstStyle/>
          <a:p>
            <a:r>
              <a:rPr lang="en-US" altLang="ko-KR" sz="2800" b="1" dirty="0">
                <a:latin typeface="+mn-lt"/>
              </a:rPr>
              <a:t>DATA  MANIPULATION  INSTRUCTIONS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xmlns="" id="{D7B6C145-521C-465B-BCD9-1B006CF00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2951" y="847726"/>
            <a:ext cx="2621102" cy="3590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buFontTx/>
              <a:buChar char="•"/>
            </a:pPr>
            <a:r>
              <a:rPr lang="en-US" altLang="ko-KR" sz="2000" b="1" dirty="0">
                <a:latin typeface="Arial" panose="020B0604020202020204" pitchFamily="34" charset="0"/>
              </a:rPr>
              <a:t> Three Basic Types:</a:t>
            </a:r>
          </a:p>
        </p:txBody>
      </p:sp>
      <p:sp>
        <p:nvSpPr>
          <p:cNvPr id="21508" name="Rectangle 4">
            <a:extLst>
              <a:ext uri="{FF2B5EF4-FFF2-40B4-BE49-F238E27FC236}">
                <a16:creationId xmlns:a16="http://schemas.microsoft.com/office/drawing/2014/main" xmlns="" id="{67445E2B-D8A6-404F-BB8C-F99C97B10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8038" y="820739"/>
            <a:ext cx="4219104" cy="882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/>
            <a:r>
              <a:rPr lang="en-US" altLang="ko-KR" sz="1800" dirty="0">
                <a:solidFill>
                  <a:srgbClr val="FF0000"/>
                </a:solidFill>
                <a:latin typeface="Arial" panose="020B0604020202020204" pitchFamily="34" charset="0"/>
              </a:rPr>
              <a:t>Arithmetic instructions</a:t>
            </a:r>
          </a:p>
          <a:p>
            <a:pPr latinLnBrk="0"/>
            <a:r>
              <a:rPr lang="en-US" altLang="ko-KR" sz="1800" dirty="0">
                <a:solidFill>
                  <a:srgbClr val="002060"/>
                </a:solidFill>
                <a:latin typeface="Arial" panose="020B0604020202020204" pitchFamily="34" charset="0"/>
              </a:rPr>
              <a:t>Logical and bit manipulation instructions</a:t>
            </a:r>
          </a:p>
          <a:p>
            <a:pPr latinLnBrk="0"/>
            <a:r>
              <a:rPr lang="en-US" altLang="ko-KR" sz="1800" dirty="0">
                <a:solidFill>
                  <a:srgbClr val="000099"/>
                </a:solidFill>
                <a:latin typeface="Arial" panose="020B0604020202020204" pitchFamily="34" charset="0"/>
              </a:rPr>
              <a:t>Shift instructions</a:t>
            </a:r>
          </a:p>
        </p:txBody>
      </p:sp>
      <p:sp>
        <p:nvSpPr>
          <p:cNvPr id="21509" name="Rectangle 5">
            <a:extLst>
              <a:ext uri="{FF2B5EF4-FFF2-40B4-BE49-F238E27FC236}">
                <a16:creationId xmlns:a16="http://schemas.microsoft.com/office/drawing/2014/main" xmlns="" id="{A7C9092D-2CA7-48AD-B888-0C465B197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4671" y="1597812"/>
            <a:ext cx="3082703" cy="3590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buFontTx/>
              <a:buChar char="•"/>
            </a:pPr>
            <a:r>
              <a:rPr lang="en-US" altLang="ko-KR" sz="2000" b="1" dirty="0">
                <a:solidFill>
                  <a:srgbClr val="FF0000"/>
                </a:solidFill>
                <a:latin typeface="Arial" panose="020B0604020202020204" pitchFamily="34" charset="0"/>
              </a:rPr>
              <a:t> Arithmetic Instructions</a:t>
            </a:r>
          </a:p>
        </p:txBody>
      </p:sp>
      <p:sp>
        <p:nvSpPr>
          <p:cNvPr id="21510" name="Rectangle 6">
            <a:extLst>
              <a:ext uri="{FF2B5EF4-FFF2-40B4-BE49-F238E27FC236}">
                <a16:creationId xmlns:a16="http://schemas.microsoft.com/office/drawing/2014/main" xmlns="" id="{859427CF-3DC6-4F63-8D15-C271196ACF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5051" y="1987551"/>
            <a:ext cx="3121047" cy="223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80000"/>
              </a:lnSpc>
            </a:pPr>
            <a:r>
              <a:rPr lang="en-US" altLang="ko-KR" sz="1400" dirty="0">
                <a:solidFill>
                  <a:srgbClr val="FF0000"/>
                </a:solidFill>
                <a:latin typeface="Arial" panose="020B0604020202020204" pitchFamily="34" charset="0"/>
              </a:rPr>
              <a:t>Name</a:t>
            </a:r>
            <a:r>
              <a:rPr lang="en-US" altLang="ko-KR" sz="1400" dirty="0">
                <a:solidFill>
                  <a:schemeClr val="bg2"/>
                </a:solidFill>
                <a:latin typeface="Arial" panose="020B0604020202020204" pitchFamily="34" charset="0"/>
              </a:rPr>
              <a:t> </a:t>
            </a:r>
            <a:r>
              <a:rPr lang="en-US" altLang="ko-KR" sz="1400" dirty="0">
                <a:latin typeface="Arial" panose="020B0604020202020204" pitchFamily="34" charset="0"/>
              </a:rPr>
              <a:t>                                 </a:t>
            </a:r>
            <a:r>
              <a:rPr lang="en-US" altLang="ko-KR" sz="1400" dirty="0">
                <a:solidFill>
                  <a:schemeClr val="tx2"/>
                </a:solidFill>
                <a:latin typeface="Arial" panose="020B0604020202020204" pitchFamily="34" charset="0"/>
              </a:rPr>
              <a:t>Mnemonic</a:t>
            </a:r>
          </a:p>
        </p:txBody>
      </p:sp>
      <p:sp>
        <p:nvSpPr>
          <p:cNvPr id="21511" name="Rectangle 7">
            <a:extLst>
              <a:ext uri="{FF2B5EF4-FFF2-40B4-BE49-F238E27FC236}">
                <a16:creationId xmlns:a16="http://schemas.microsoft.com/office/drawing/2014/main" xmlns="" id="{81F08C7B-897D-4877-8D2A-B0F5223A96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6613" y="1957388"/>
            <a:ext cx="3402012" cy="18161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2" name="Line 8">
            <a:extLst>
              <a:ext uri="{FF2B5EF4-FFF2-40B4-BE49-F238E27FC236}">
                <a16:creationId xmlns:a16="http://schemas.microsoft.com/office/drawing/2014/main" xmlns="" id="{3C347F4B-9BB1-41D6-AB1B-CE0110BA2B4B}"/>
              </a:ext>
            </a:extLst>
          </p:cNvPr>
          <p:cNvSpPr>
            <a:spLocks noChangeShapeType="1"/>
          </p:cNvSpPr>
          <p:nvPr/>
        </p:nvSpPr>
        <p:spPr bwMode="auto">
          <a:xfrm>
            <a:off x="3386139" y="2190750"/>
            <a:ext cx="339248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7" name="Rectangle 13">
            <a:extLst>
              <a:ext uri="{FF2B5EF4-FFF2-40B4-BE49-F238E27FC236}">
                <a16:creationId xmlns:a16="http://schemas.microsoft.com/office/drawing/2014/main" xmlns="" id="{4F148884-E49F-491D-9462-BDA1B618B8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2950" y="3900489"/>
            <a:ext cx="5313955" cy="3590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63500" tIns="25400" rIns="63500" bIns="2540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buFontTx/>
              <a:buChar char="•"/>
            </a:pPr>
            <a:r>
              <a:rPr lang="en-US" altLang="ko-KR" sz="2000" b="1" dirty="0">
                <a:latin typeface="Arial" panose="020B0604020202020204" pitchFamily="34" charset="0"/>
              </a:rPr>
              <a:t> </a:t>
            </a:r>
            <a:r>
              <a:rPr lang="en-US" altLang="ko-KR" sz="2000" b="1" dirty="0">
                <a:solidFill>
                  <a:srgbClr val="002060"/>
                </a:solidFill>
                <a:latin typeface="Arial" panose="020B0604020202020204" pitchFamily="34" charset="0"/>
              </a:rPr>
              <a:t>Logical and Bit Manipulation Instructions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B5DD2F53-5D00-459E-AC2D-406C5CEA6E6F}"/>
              </a:ext>
            </a:extLst>
          </p:cNvPr>
          <p:cNvGrpSpPr/>
          <p:nvPr/>
        </p:nvGrpSpPr>
        <p:grpSpPr>
          <a:xfrm>
            <a:off x="2723316" y="4366460"/>
            <a:ext cx="2994025" cy="2311208"/>
            <a:chOff x="2723316" y="4366460"/>
            <a:chExt cx="2994025" cy="2311208"/>
          </a:xfrm>
        </p:grpSpPr>
        <p:sp>
          <p:nvSpPr>
            <p:cNvPr id="21513" name="Rectangle 9">
              <a:extLst>
                <a:ext uri="{FF2B5EF4-FFF2-40B4-BE49-F238E27FC236}">
                  <a16:creationId xmlns:a16="http://schemas.microsoft.com/office/drawing/2014/main" xmlns="" id="{49B8BF39-AC34-417E-9C18-A7B2C04B8B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42379" y="4665579"/>
              <a:ext cx="2693987" cy="20120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63500" tIns="25400" rIns="63500" bIns="25400">
              <a:spAutoFit/>
            </a:bodyPr>
            <a:lstStyle>
              <a:lvl1pPr algn="l" defTabSz="152400" latinLnBrk="1">
                <a:tabLst>
                  <a:tab pos="1612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952500" indent="-381000" algn="l" defTabSz="152400" latinLnBrk="1">
                <a:tabLst>
                  <a:tab pos="1612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524000" indent="-381000" algn="l" defTabSz="152400" latinLnBrk="1">
                <a:tabLst>
                  <a:tab pos="1612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2095500" indent="-381000" algn="l" defTabSz="152400" latinLnBrk="1">
                <a:tabLst>
                  <a:tab pos="1612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667000" indent="-381000" algn="l" defTabSz="152400" latinLnBrk="1">
                <a:tabLst>
                  <a:tab pos="1612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31242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612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5814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612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40386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612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4958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612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Clear	CLR</a:t>
              </a:r>
            </a:p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Complement	COM</a:t>
              </a:r>
            </a:p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AND	AND</a:t>
              </a:r>
            </a:p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OR	OR</a:t>
              </a:r>
            </a:p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Exclusive-OR	XOR</a:t>
              </a:r>
            </a:p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Clear carry	CLRC</a:t>
              </a:r>
            </a:p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Set carry	SETC</a:t>
              </a:r>
            </a:p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Complement carry	COMC</a:t>
              </a:r>
            </a:p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Enable interrupt	EI</a:t>
              </a:r>
            </a:p>
            <a:p>
              <a:pPr latinLnBrk="0">
                <a:lnSpc>
                  <a:spcPct val="91000"/>
                </a:lnSpc>
              </a:pPr>
              <a:r>
                <a:rPr lang="en-US" altLang="ko-KR" sz="1400" dirty="0">
                  <a:latin typeface="Arial" panose="020B0604020202020204" pitchFamily="34" charset="0"/>
                </a:rPr>
                <a:t>Disable interrupt	DI</a:t>
              </a:r>
            </a:p>
          </p:txBody>
        </p:sp>
        <p:sp>
          <p:nvSpPr>
            <p:cNvPr id="21514" name="Rectangle 10">
              <a:extLst>
                <a:ext uri="{FF2B5EF4-FFF2-40B4-BE49-F238E27FC236}">
                  <a16:creationId xmlns:a16="http://schemas.microsoft.com/office/drawing/2014/main" xmlns="" id="{9B0A2F7F-52D3-4BC2-BE49-1962C60532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6381" y="4366460"/>
              <a:ext cx="2475037" cy="2667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400" dirty="0">
                  <a:solidFill>
                    <a:srgbClr val="FF0000"/>
                  </a:solidFill>
                  <a:latin typeface="Arial" panose="020B0604020202020204" pitchFamily="34" charset="0"/>
                </a:rPr>
                <a:t>Name</a:t>
              </a:r>
              <a:r>
                <a:rPr lang="en-US" altLang="ko-KR" sz="1400" dirty="0">
                  <a:solidFill>
                    <a:schemeClr val="bg2"/>
                  </a:solidFill>
                  <a:latin typeface="Arial" panose="020B0604020202020204" pitchFamily="34" charset="0"/>
                </a:rPr>
                <a:t> </a:t>
              </a:r>
              <a:r>
                <a:rPr lang="en-US" altLang="ko-KR" sz="1400" dirty="0">
                  <a:latin typeface="Arial" panose="020B0604020202020204" pitchFamily="34" charset="0"/>
                </a:rPr>
                <a:t>                    </a:t>
              </a:r>
              <a:r>
                <a:rPr lang="en-US" altLang="ko-KR" sz="1400" dirty="0">
                  <a:solidFill>
                    <a:schemeClr val="tx2"/>
                  </a:solidFill>
                  <a:latin typeface="Arial" panose="020B0604020202020204" pitchFamily="34" charset="0"/>
                </a:rPr>
                <a:t>Mnemonic</a:t>
              </a:r>
            </a:p>
          </p:txBody>
        </p:sp>
        <p:sp>
          <p:nvSpPr>
            <p:cNvPr id="21519" name="Rectangle 15">
              <a:extLst>
                <a:ext uri="{FF2B5EF4-FFF2-40B4-BE49-F238E27FC236}">
                  <a16:creationId xmlns:a16="http://schemas.microsoft.com/office/drawing/2014/main" xmlns="" id="{33D1D98F-6752-4CD4-959C-04E796EBD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2840" y="4400467"/>
              <a:ext cx="2965450" cy="2244725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1" name="Line 17">
              <a:extLst>
                <a:ext uri="{FF2B5EF4-FFF2-40B4-BE49-F238E27FC236}">
                  <a16:creationId xmlns:a16="http://schemas.microsoft.com/office/drawing/2014/main" xmlns="" id="{A1446476-3305-4602-BC97-84826BE423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23316" y="4663991"/>
              <a:ext cx="2994025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476AF43-AFEC-4761-A370-41279F52706F}"/>
              </a:ext>
            </a:extLst>
          </p:cNvPr>
          <p:cNvGrpSpPr/>
          <p:nvPr/>
        </p:nvGrpSpPr>
        <p:grpSpPr>
          <a:xfrm>
            <a:off x="8328295" y="4294991"/>
            <a:ext cx="3135312" cy="2238520"/>
            <a:chOff x="8394282" y="4059321"/>
            <a:chExt cx="3135312" cy="2238520"/>
          </a:xfrm>
        </p:grpSpPr>
        <p:sp>
          <p:nvSpPr>
            <p:cNvPr id="21515" name="Rectangle 11">
              <a:extLst>
                <a:ext uri="{FF2B5EF4-FFF2-40B4-BE49-F238E27FC236}">
                  <a16:creationId xmlns:a16="http://schemas.microsoft.com/office/drawing/2014/main" xmlns="" id="{9A5A4539-AC11-4051-B48B-B2B225E49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1594" y="4660983"/>
              <a:ext cx="2959100" cy="16368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63500" tIns="25400" rIns="63500" bIns="25400">
              <a:spAutoFit/>
            </a:bodyPr>
            <a:lstStyle>
              <a:lvl1pPr algn="l" defTabSz="152400" latinLnBrk="1">
                <a:tabLst>
                  <a:tab pos="1993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952500" indent="-381000" algn="l" defTabSz="152400" latinLnBrk="1">
                <a:tabLst>
                  <a:tab pos="1993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524000" indent="-381000" algn="l" defTabSz="152400" latinLnBrk="1">
                <a:tabLst>
                  <a:tab pos="1993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2095500" indent="-381000" algn="l" defTabSz="152400" latinLnBrk="1">
                <a:tabLst>
                  <a:tab pos="1993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667000" indent="-381000" algn="l" defTabSz="152400" latinLnBrk="1">
                <a:tabLst>
                  <a:tab pos="1993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31242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993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5814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993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40386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993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495800" indent="-381000" defTabSz="152400" fontAlgn="base" latinLnBrk="1">
                <a:spcBef>
                  <a:spcPct val="0"/>
                </a:spcBef>
                <a:spcAft>
                  <a:spcPct val="0"/>
                </a:spcAft>
                <a:tabLst>
                  <a:tab pos="1993900" algn="l"/>
                </a:tabLs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lnSpc>
                  <a:spcPct val="92000"/>
                </a:lnSpc>
              </a:pPr>
              <a:r>
                <a:rPr lang="en-US" altLang="ko-KR" sz="1400">
                  <a:latin typeface="Arial" panose="020B0604020202020204" pitchFamily="34" charset="0"/>
                </a:rPr>
                <a:t>Logical shift right	SHR</a:t>
              </a:r>
            </a:p>
            <a:p>
              <a:pPr latinLnBrk="0">
                <a:lnSpc>
                  <a:spcPct val="92000"/>
                </a:lnSpc>
              </a:pPr>
              <a:r>
                <a:rPr lang="en-US" altLang="ko-KR" sz="1400">
                  <a:latin typeface="Arial" panose="020B0604020202020204" pitchFamily="34" charset="0"/>
                </a:rPr>
                <a:t>Logical shift left	SHL</a:t>
              </a:r>
            </a:p>
            <a:p>
              <a:pPr latinLnBrk="0">
                <a:lnSpc>
                  <a:spcPct val="92000"/>
                </a:lnSpc>
              </a:pPr>
              <a:r>
                <a:rPr lang="en-US" altLang="ko-KR" sz="1400">
                  <a:latin typeface="Arial" panose="020B0604020202020204" pitchFamily="34" charset="0"/>
                </a:rPr>
                <a:t>Arithmetic shift right	SHRA</a:t>
              </a:r>
            </a:p>
            <a:p>
              <a:pPr latinLnBrk="0">
                <a:lnSpc>
                  <a:spcPct val="92000"/>
                </a:lnSpc>
              </a:pPr>
              <a:r>
                <a:rPr lang="en-US" altLang="ko-KR" sz="1400">
                  <a:latin typeface="Arial" panose="020B0604020202020204" pitchFamily="34" charset="0"/>
                </a:rPr>
                <a:t>Arithmetic shift left	SHLA</a:t>
              </a:r>
            </a:p>
            <a:p>
              <a:pPr latinLnBrk="0">
                <a:lnSpc>
                  <a:spcPct val="92000"/>
                </a:lnSpc>
              </a:pPr>
              <a:r>
                <a:rPr lang="en-US" altLang="ko-KR" sz="1400">
                  <a:latin typeface="Arial" panose="020B0604020202020204" pitchFamily="34" charset="0"/>
                </a:rPr>
                <a:t>Rotate right	ROR</a:t>
              </a:r>
            </a:p>
            <a:p>
              <a:pPr latinLnBrk="0">
                <a:lnSpc>
                  <a:spcPct val="92000"/>
                </a:lnSpc>
              </a:pPr>
              <a:r>
                <a:rPr lang="en-US" altLang="ko-KR" sz="1400">
                  <a:latin typeface="Arial" panose="020B0604020202020204" pitchFamily="34" charset="0"/>
                </a:rPr>
                <a:t>Rotate left	ROL</a:t>
              </a:r>
            </a:p>
            <a:p>
              <a:pPr latinLnBrk="0">
                <a:lnSpc>
                  <a:spcPct val="92000"/>
                </a:lnSpc>
              </a:pPr>
              <a:r>
                <a:rPr lang="en-US" altLang="ko-KR" sz="1400">
                  <a:latin typeface="Arial" panose="020B0604020202020204" pitchFamily="34" charset="0"/>
                </a:rPr>
                <a:t>Rotate right thru carry	RORC</a:t>
              </a:r>
            </a:p>
            <a:p>
              <a:pPr latinLnBrk="0">
                <a:lnSpc>
                  <a:spcPct val="92000"/>
                </a:lnSpc>
              </a:pPr>
              <a:r>
                <a:rPr lang="en-US" altLang="ko-KR" sz="1400">
                  <a:latin typeface="Arial" panose="020B0604020202020204" pitchFamily="34" charset="0"/>
                </a:rPr>
                <a:t>Rotate left thru carry	ROLC</a:t>
              </a:r>
            </a:p>
          </p:txBody>
        </p:sp>
        <p:sp>
          <p:nvSpPr>
            <p:cNvPr id="21516" name="Rectangle 12">
              <a:extLst>
                <a:ext uri="{FF2B5EF4-FFF2-40B4-BE49-F238E27FC236}">
                  <a16:creationId xmlns:a16="http://schemas.microsoft.com/office/drawing/2014/main" xmlns="" id="{9194984C-C084-407D-8FF9-05F8BAADF6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5095" y="4435558"/>
              <a:ext cx="2872581" cy="2667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/>
              <a:r>
                <a:rPr lang="en-US" altLang="ko-KR" sz="1400" dirty="0">
                  <a:solidFill>
                    <a:srgbClr val="FF0000"/>
                  </a:solidFill>
                  <a:latin typeface="Arial" panose="020B0604020202020204" pitchFamily="34" charset="0"/>
                </a:rPr>
                <a:t>Name</a:t>
              </a:r>
              <a:r>
                <a:rPr lang="en-US" altLang="ko-KR" sz="1400" dirty="0">
                  <a:solidFill>
                    <a:schemeClr val="bg2"/>
                  </a:solidFill>
                  <a:latin typeface="Arial" panose="020B0604020202020204" pitchFamily="34" charset="0"/>
                </a:rPr>
                <a:t>  </a:t>
              </a:r>
              <a:r>
                <a:rPr lang="en-US" altLang="ko-KR" sz="1400" dirty="0">
                  <a:latin typeface="Arial" panose="020B0604020202020204" pitchFamily="34" charset="0"/>
                </a:rPr>
                <a:t>                           </a:t>
              </a:r>
              <a:r>
                <a:rPr lang="en-US" altLang="ko-KR" sz="1400" dirty="0">
                  <a:solidFill>
                    <a:schemeClr val="tx2"/>
                  </a:solidFill>
                  <a:latin typeface="Arial" panose="020B0604020202020204" pitchFamily="34" charset="0"/>
                </a:rPr>
                <a:t>Mnemonic</a:t>
              </a:r>
            </a:p>
          </p:txBody>
        </p:sp>
        <p:sp>
          <p:nvSpPr>
            <p:cNvPr id="21518" name="Rectangle 14">
              <a:extLst>
                <a:ext uri="{FF2B5EF4-FFF2-40B4-BE49-F238E27FC236}">
                  <a16:creationId xmlns:a16="http://schemas.microsoft.com/office/drawing/2014/main" xmlns="" id="{7FF5EE42-6C83-41AC-9908-7EF77F5DCC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05445" y="4059321"/>
              <a:ext cx="2394886" cy="3590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63500" tIns="25400" rIns="63500" bIns="2540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latinLnBrk="0">
                <a:buFontTx/>
                <a:buChar char="•"/>
              </a:pPr>
              <a:r>
                <a:rPr lang="en-US" altLang="ko-KR" sz="2000" b="1" dirty="0">
                  <a:latin typeface="Arial" panose="020B0604020202020204" pitchFamily="34" charset="0"/>
                </a:rPr>
                <a:t> </a:t>
              </a:r>
              <a:r>
                <a:rPr lang="en-US" altLang="ko-KR" sz="2000" b="1" dirty="0">
                  <a:solidFill>
                    <a:srgbClr val="000099"/>
                  </a:solidFill>
                  <a:latin typeface="Arial" panose="020B0604020202020204" pitchFamily="34" charset="0"/>
                </a:rPr>
                <a:t>Shift Instructions</a:t>
              </a:r>
            </a:p>
          </p:txBody>
        </p:sp>
        <p:sp>
          <p:nvSpPr>
            <p:cNvPr id="21520" name="Rectangle 16">
              <a:extLst>
                <a:ext uri="{FF2B5EF4-FFF2-40B4-BE49-F238E27FC236}">
                  <a16:creationId xmlns:a16="http://schemas.microsoft.com/office/drawing/2014/main" xmlns="" id="{B45ECC57-CBAE-4D73-8294-C757EBC8D6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94282" y="4426034"/>
              <a:ext cx="3122612" cy="1838325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2" name="Line 18">
              <a:extLst>
                <a:ext uri="{FF2B5EF4-FFF2-40B4-BE49-F238E27FC236}">
                  <a16:creationId xmlns:a16="http://schemas.microsoft.com/office/drawing/2014/main" xmlns="" id="{BF5BF792-B61E-42C4-92C2-D7847EA457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406982" y="4656220"/>
              <a:ext cx="312261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524" name="Rectangle 20">
            <a:extLst>
              <a:ext uri="{FF2B5EF4-FFF2-40B4-BE49-F238E27FC236}">
                <a16:creationId xmlns:a16="http://schemas.microsoft.com/office/drawing/2014/main" xmlns="" id="{175D9D7B-ECEA-4E78-954D-E9596D279B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9639" y="2184400"/>
            <a:ext cx="2950873" cy="1640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80000"/>
              </a:lnSpc>
            </a:pPr>
            <a:r>
              <a:rPr lang="en-US" altLang="ko-KR" sz="1400">
                <a:latin typeface="Arial" panose="020B0604020202020204" pitchFamily="34" charset="0"/>
              </a:rPr>
              <a:t>Increment                              INC</a:t>
            </a:r>
          </a:p>
          <a:p>
            <a:pPr latinLnBrk="0">
              <a:lnSpc>
                <a:spcPct val="80000"/>
              </a:lnSpc>
            </a:pPr>
            <a:r>
              <a:rPr lang="en-US" altLang="ko-KR" sz="1400">
                <a:latin typeface="Arial" panose="020B0604020202020204" pitchFamily="34" charset="0"/>
              </a:rPr>
              <a:t>Decrement                             DEC</a:t>
            </a:r>
          </a:p>
          <a:p>
            <a:pPr latinLnBrk="0">
              <a:lnSpc>
                <a:spcPct val="80000"/>
              </a:lnSpc>
            </a:pPr>
            <a:r>
              <a:rPr lang="en-US" altLang="ko-KR" sz="1400">
                <a:latin typeface="Arial" panose="020B0604020202020204" pitchFamily="34" charset="0"/>
              </a:rPr>
              <a:t>Add                                        ADD</a:t>
            </a:r>
          </a:p>
          <a:p>
            <a:pPr latinLnBrk="0">
              <a:lnSpc>
                <a:spcPct val="80000"/>
              </a:lnSpc>
            </a:pPr>
            <a:r>
              <a:rPr lang="en-US" altLang="ko-KR" sz="1400">
                <a:latin typeface="Arial" panose="020B0604020202020204" pitchFamily="34" charset="0"/>
              </a:rPr>
              <a:t>Subtract                                 SUB</a:t>
            </a:r>
          </a:p>
          <a:p>
            <a:pPr latinLnBrk="0">
              <a:lnSpc>
                <a:spcPct val="80000"/>
              </a:lnSpc>
            </a:pPr>
            <a:r>
              <a:rPr lang="en-US" altLang="ko-KR" sz="1400">
                <a:latin typeface="Arial" panose="020B0604020202020204" pitchFamily="34" charset="0"/>
              </a:rPr>
              <a:t>Multiply                                  MUL</a:t>
            </a:r>
          </a:p>
          <a:p>
            <a:pPr latinLnBrk="0">
              <a:lnSpc>
                <a:spcPct val="80000"/>
              </a:lnSpc>
            </a:pPr>
            <a:r>
              <a:rPr lang="en-US" altLang="ko-KR" sz="1400">
                <a:latin typeface="Arial" panose="020B0604020202020204" pitchFamily="34" charset="0"/>
              </a:rPr>
              <a:t>Divide                                     DIV</a:t>
            </a:r>
          </a:p>
          <a:p>
            <a:pPr latinLnBrk="0">
              <a:lnSpc>
                <a:spcPct val="80000"/>
              </a:lnSpc>
            </a:pPr>
            <a:r>
              <a:rPr lang="en-US" altLang="ko-KR" sz="1400">
                <a:latin typeface="Arial" panose="020B0604020202020204" pitchFamily="34" charset="0"/>
              </a:rPr>
              <a:t>Add with Carry                      ADDC</a:t>
            </a:r>
          </a:p>
          <a:p>
            <a:pPr latinLnBrk="0">
              <a:lnSpc>
                <a:spcPct val="80000"/>
              </a:lnSpc>
            </a:pPr>
            <a:r>
              <a:rPr lang="en-US" altLang="ko-KR" sz="1400">
                <a:latin typeface="Arial" panose="020B0604020202020204" pitchFamily="34" charset="0"/>
              </a:rPr>
              <a:t>Subtract with Borrow           SUBB</a:t>
            </a:r>
          </a:p>
          <a:p>
            <a:pPr latinLnBrk="0">
              <a:lnSpc>
                <a:spcPct val="80000"/>
              </a:lnSpc>
            </a:pPr>
            <a:r>
              <a:rPr lang="en-US" altLang="ko-KR" sz="1400">
                <a:latin typeface="Arial" panose="020B0604020202020204" pitchFamily="34" charset="0"/>
              </a:rPr>
              <a:t>Negate(2’s Complement)      NEG</a:t>
            </a:r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1C74DD90-2403-4BF8-BA0E-B3D0CC706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32" y="1888388"/>
            <a:ext cx="11439119" cy="439553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667A236-6427-42C9-930B-928BE0777EA3}"/>
              </a:ext>
            </a:extLst>
          </p:cNvPr>
          <p:cNvSpPr/>
          <p:nvPr/>
        </p:nvSpPr>
        <p:spPr>
          <a:xfrm>
            <a:off x="284357" y="484805"/>
            <a:ext cx="33522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latin typeface="Arial" panose="020B0604020202020204" pitchFamily="34" charset="0"/>
                <a:ea typeface="Times New Roman" panose="02020603050405020304" pitchFamily="18" charset="0"/>
              </a:rPr>
              <a:t>Control memory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9759166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8EC43B7-C15C-4AEE-83D0-E9B30C3AB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1412" y="0"/>
            <a:ext cx="6410914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FB93D0E-F440-4A50-88A6-26FC7DC8F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716" y="41495"/>
            <a:ext cx="5823284" cy="153045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0E101DED-F0DA-493F-BF7E-2B00113D7EB6}"/>
              </a:ext>
            </a:extLst>
          </p:cNvPr>
          <p:cNvSpPr/>
          <p:nvPr/>
        </p:nvSpPr>
        <p:spPr>
          <a:xfrm>
            <a:off x="7909800" y="5954877"/>
            <a:ext cx="32447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latin typeface="Arial" panose="020B0604020202020204" pitchFamily="34" charset="0"/>
              </a:rPr>
              <a:t>Address Sequencing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5080985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DC022EA-6D5A-43E8-981E-3850A22F3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9893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DE74D8B-5861-42C7-8A2B-221792AFD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129" y="1"/>
            <a:ext cx="4778143" cy="40658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ADA7B54-D891-45E7-A389-DD388865E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3400" y="4185466"/>
            <a:ext cx="5263808" cy="26398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EA86B13-214B-40B0-884D-0F15B91FF6A0}"/>
              </a:ext>
            </a:extLst>
          </p:cNvPr>
          <p:cNvSpPr/>
          <p:nvPr/>
        </p:nvSpPr>
        <p:spPr>
          <a:xfrm>
            <a:off x="396939" y="6396335"/>
            <a:ext cx="41537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latin typeface="Arial" panose="020B0604020202020204" pitchFamily="34" charset="0"/>
              </a:rPr>
              <a:t>Micro Programme Example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2317308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E55C0BD-39F7-406D-98FE-9317928AD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1" y="256424"/>
            <a:ext cx="3714752" cy="27317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4391C98-DBC2-4D66-9240-2DC8842F1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042" y="301204"/>
            <a:ext cx="3727707" cy="27195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8B40C40-F003-4C68-95B8-92F3882CB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4643" y="252381"/>
            <a:ext cx="3904118" cy="28663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F9291BA-FE8B-49CB-A7CE-5EA7B95AFE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654700"/>
            <a:ext cx="4935934" cy="148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1735D2-DAF3-44E3-8C3F-81274179BF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7799" y="3581305"/>
            <a:ext cx="6373072" cy="215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28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D61222-32E1-4ACE-98E8-3811E4BFE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82" y="299139"/>
            <a:ext cx="10515600" cy="46443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Central Processing Unit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8068AE-85F0-44D7-889C-A3CC44D62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664" y="1140643"/>
            <a:ext cx="10515600" cy="4536700"/>
          </a:xfrm>
        </p:spPr>
        <p:txBody>
          <a:bodyPr>
            <a:normAutofit fontScale="92500"/>
          </a:bodyPr>
          <a:lstStyle/>
          <a:p>
            <a:r>
              <a:rPr lang="en-US" sz="3600" dirty="0"/>
              <a:t>The Components with in the CPU</a:t>
            </a:r>
          </a:p>
          <a:p>
            <a:pPr marL="457200" lvl="1" indent="0">
              <a:buNone/>
            </a:pPr>
            <a:r>
              <a:rPr lang="en-US" sz="3600" dirty="0"/>
              <a:t>	</a:t>
            </a:r>
            <a:r>
              <a:rPr lang="en-US" sz="3200" dirty="0"/>
              <a:t>1) Register Sets</a:t>
            </a:r>
          </a:p>
          <a:p>
            <a:pPr marL="457200" lvl="1" indent="0">
              <a:buNone/>
            </a:pPr>
            <a:r>
              <a:rPr lang="en-US" sz="3200" dirty="0"/>
              <a:t>	2) Arithmetic and Logical Unit</a:t>
            </a:r>
          </a:p>
          <a:p>
            <a:pPr marL="457200" lvl="1" indent="0">
              <a:buNone/>
            </a:pPr>
            <a:r>
              <a:rPr lang="en-US" sz="3200" dirty="0"/>
              <a:t>	3) Control Unit</a:t>
            </a:r>
          </a:p>
          <a:p>
            <a:pPr marL="457200" lvl="1" indent="0">
              <a:buNone/>
            </a:pPr>
            <a:endParaRPr lang="en-US" sz="3600" dirty="0"/>
          </a:p>
          <a:p>
            <a:pPr lvl="1"/>
            <a:r>
              <a:rPr lang="en-US" sz="3600" dirty="0"/>
              <a:t>Register sets </a:t>
            </a:r>
          </a:p>
          <a:p>
            <a:pPr marL="1371600" lvl="2" indent="-457200">
              <a:buAutoNum type="alphaLcParenR"/>
            </a:pPr>
            <a:r>
              <a:rPr lang="en-US" sz="3200" dirty="0"/>
              <a:t> Single Accumulator organization     (Special purpose reg)</a:t>
            </a:r>
          </a:p>
          <a:p>
            <a:pPr marL="914400" lvl="2" indent="0">
              <a:buNone/>
            </a:pPr>
            <a:r>
              <a:rPr lang="en-US" sz="3200" dirty="0"/>
              <a:t>b)     General Register Organization</a:t>
            </a:r>
          </a:p>
          <a:p>
            <a:pPr marL="914400" lvl="2" indent="0">
              <a:buNone/>
            </a:pPr>
            <a:r>
              <a:rPr lang="en-US" sz="3200" dirty="0"/>
              <a:t>c)     Stack Organization</a:t>
            </a:r>
          </a:p>
          <a:p>
            <a:pPr marL="914400" lvl="1" indent="-457200">
              <a:buAutoNum type="alphaL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2972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2096C24C-5ECA-432D-9FA0-7374AE6D6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705" y="0"/>
            <a:ext cx="7188139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2455589-D56B-4863-9918-2D280CDB0FDB}"/>
              </a:ext>
            </a:extLst>
          </p:cNvPr>
          <p:cNvSpPr/>
          <p:nvPr/>
        </p:nvSpPr>
        <p:spPr>
          <a:xfrm>
            <a:off x="8024100" y="174563"/>
            <a:ext cx="34467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latin typeface="Arial" panose="020B0604020202020204" pitchFamily="34" charset="0"/>
              </a:rPr>
              <a:t>Design of Control Unit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529277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xmlns="" id="{DE0CF0F2-DB91-417E-A9FD-CC5E9CD2EC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7385050" cy="650875"/>
          </a:xfrm>
          <a:noFill/>
          <a:ln/>
        </p:spPr>
        <p:txBody>
          <a:bodyPr anchor="ctr"/>
          <a:lstStyle/>
          <a:p>
            <a:r>
              <a:rPr lang="en-US" altLang="ko-K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 COMPONENTS  OF  CPU</a:t>
            </a:r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xmlns="" id="{202162A3-7943-4661-BCF7-F3E47CE1A9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589" y="955675"/>
            <a:ext cx="10315074" cy="3813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488" tIns="44450" rIns="90488" bIns="44450">
            <a:spAutoFit/>
          </a:bodyPr>
          <a:lstStyle>
            <a:lvl1pPr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571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7145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286000" algn="l" defTabSz="762000" latinLnBrk="1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7432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32004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6576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4114800" defTabSz="762000" fontAlgn="base" latinLnBrk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latinLnBrk="0">
              <a:lnSpc>
                <a:spcPct val="100000"/>
              </a:lnSpc>
              <a:buClr>
                <a:srgbClr val="333300"/>
              </a:buClr>
              <a:buFontTx/>
              <a:buChar char="•"/>
            </a:pPr>
            <a:r>
              <a:rPr lang="en-US" altLang="ko-KR" sz="2000" dirty="0">
                <a:latin typeface="Arial" panose="020B0604020202020204" pitchFamily="34" charset="0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Arial" panose="020B0604020202020204" pitchFamily="34" charset="0"/>
              </a:rPr>
              <a:t>Storage Components</a:t>
            </a:r>
            <a:endParaRPr lang="en-US" altLang="ko-KR" sz="2000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marL="857250" lvl="1" indent="-285750" latinLnBrk="0">
              <a:lnSpc>
                <a:spcPct val="100000"/>
              </a:lnSpc>
              <a:buClr>
                <a:schemeClr val="tx2"/>
              </a:buClr>
              <a:buFont typeface="Wingdings" panose="05000000000000000000" pitchFamily="2" charset="2"/>
              <a:buChar char="ü"/>
            </a:pPr>
            <a:r>
              <a:rPr lang="en-US" altLang="ko-KR" sz="1800" dirty="0">
                <a:latin typeface="Arial" panose="020B0604020202020204" pitchFamily="34" charset="0"/>
              </a:rPr>
              <a:t> Registers</a:t>
            </a:r>
          </a:p>
          <a:p>
            <a:pPr marL="857250" lvl="1" indent="-285750" latinLnBrk="0">
              <a:lnSpc>
                <a:spcPct val="100000"/>
              </a:lnSpc>
              <a:buClr>
                <a:schemeClr val="tx2"/>
              </a:buClr>
              <a:buFont typeface="Wingdings" panose="05000000000000000000" pitchFamily="2" charset="2"/>
              <a:buChar char="ü"/>
            </a:pPr>
            <a:r>
              <a:rPr lang="en-US" altLang="ko-KR" sz="1800" dirty="0">
                <a:latin typeface="Arial" panose="020B0604020202020204" pitchFamily="34" charset="0"/>
              </a:rPr>
              <a:t> Flags</a:t>
            </a:r>
          </a:p>
          <a:p>
            <a:pPr latinLnBrk="0">
              <a:lnSpc>
                <a:spcPct val="100000"/>
              </a:lnSpc>
            </a:pPr>
            <a:endParaRPr lang="en-US" altLang="ko-KR" sz="1800" dirty="0">
              <a:latin typeface="Arial" panose="020B0604020202020204" pitchFamily="34" charset="0"/>
            </a:endParaRPr>
          </a:p>
          <a:p>
            <a:pPr latinLnBrk="0">
              <a:lnSpc>
                <a:spcPct val="100000"/>
              </a:lnSpc>
              <a:buFontTx/>
              <a:buChar char="•"/>
            </a:pPr>
            <a:r>
              <a:rPr lang="en-US" altLang="ko-KR" sz="2000" dirty="0">
                <a:solidFill>
                  <a:schemeClr val="tx2"/>
                </a:solidFill>
                <a:latin typeface="Arial" panose="020B0604020202020204" pitchFamily="34" charset="0"/>
              </a:rPr>
              <a:t> Execution (Processing) Components</a:t>
            </a:r>
          </a:p>
          <a:p>
            <a:pPr marL="857250" lvl="1" indent="-285750" latinLnBrk="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altLang="ko-KR" sz="1800" dirty="0">
                <a:latin typeface="Arial" panose="020B0604020202020204" pitchFamily="34" charset="0"/>
              </a:rPr>
              <a:t>Arithmetic Logic Unit(ALU)</a:t>
            </a:r>
          </a:p>
          <a:p>
            <a:pPr marL="1428750" lvl="2" indent="-285750" latinLnBrk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1800" dirty="0">
                <a:latin typeface="Arial" panose="020B0604020202020204" pitchFamily="34" charset="0"/>
              </a:rPr>
              <a:t>Arithmetic calculations, Logical computations, Shifts/Rotates</a:t>
            </a:r>
          </a:p>
          <a:p>
            <a:pPr latinLnBrk="0">
              <a:lnSpc>
                <a:spcPct val="100000"/>
              </a:lnSpc>
            </a:pPr>
            <a:endParaRPr lang="en-US" altLang="ko-KR" sz="1800" dirty="0">
              <a:latin typeface="Arial" panose="020B0604020202020204" pitchFamily="34" charset="0"/>
            </a:endParaRPr>
          </a:p>
          <a:p>
            <a:pPr latinLnBrk="0">
              <a:lnSpc>
                <a:spcPct val="100000"/>
              </a:lnSpc>
              <a:buClr>
                <a:schemeClr val="tx2"/>
              </a:buClr>
              <a:buFontTx/>
              <a:buChar char="•"/>
            </a:pPr>
            <a:r>
              <a:rPr lang="en-US" altLang="ko-KR" sz="2000" dirty="0">
                <a:latin typeface="Arial" panose="020B0604020202020204" pitchFamily="34" charset="0"/>
              </a:rPr>
              <a:t> </a:t>
            </a:r>
            <a:r>
              <a:rPr lang="en-US" altLang="ko-KR" sz="2000" dirty="0">
                <a:solidFill>
                  <a:srgbClr val="000099"/>
                </a:solidFill>
                <a:latin typeface="Arial" panose="020B0604020202020204" pitchFamily="34" charset="0"/>
              </a:rPr>
              <a:t>Transfer Components</a:t>
            </a:r>
          </a:p>
          <a:p>
            <a:pPr marL="857250" lvl="1" indent="-285750" latinLnBrk="0">
              <a:lnSpc>
                <a:spcPct val="100000"/>
              </a:lnSpc>
              <a:buClr>
                <a:srgbClr val="996633"/>
              </a:buClr>
              <a:buFont typeface="Wingdings" panose="05000000000000000000" pitchFamily="2" charset="2"/>
              <a:buChar char="ü"/>
            </a:pPr>
            <a:r>
              <a:rPr lang="en-US" altLang="ko-KR" sz="1800" dirty="0">
                <a:latin typeface="Arial" panose="020B0604020202020204" pitchFamily="34" charset="0"/>
              </a:rPr>
              <a:t> Bus</a:t>
            </a:r>
          </a:p>
          <a:p>
            <a:pPr latinLnBrk="0">
              <a:lnSpc>
                <a:spcPct val="100000"/>
              </a:lnSpc>
            </a:pPr>
            <a:endParaRPr lang="en-US" altLang="ko-KR" sz="1800" dirty="0">
              <a:latin typeface="Arial" panose="020B0604020202020204" pitchFamily="34" charset="0"/>
            </a:endParaRPr>
          </a:p>
          <a:p>
            <a:pPr latinLnBrk="0">
              <a:lnSpc>
                <a:spcPct val="100000"/>
              </a:lnSpc>
              <a:buFontTx/>
              <a:buChar char="•"/>
            </a:pPr>
            <a:r>
              <a:rPr lang="en-US" altLang="ko-KR" sz="2000" dirty="0">
                <a:solidFill>
                  <a:srgbClr val="990000"/>
                </a:solidFill>
                <a:latin typeface="Arial" panose="020B0604020202020204" pitchFamily="34" charset="0"/>
              </a:rPr>
              <a:t> Control Components</a:t>
            </a:r>
          </a:p>
          <a:p>
            <a:pPr marL="857250" lvl="1" indent="-285750" latinLnBrk="0">
              <a:lnSpc>
                <a:spcPct val="100000"/>
              </a:lnSpc>
              <a:buClr>
                <a:srgbClr val="0033CC"/>
              </a:buClr>
              <a:buFont typeface="Wingdings" panose="05000000000000000000" pitchFamily="2" charset="2"/>
              <a:buChar char="ü"/>
            </a:pPr>
            <a:r>
              <a:rPr lang="en-US" altLang="ko-KR" sz="1800" dirty="0">
                <a:latin typeface="Arial" panose="020B0604020202020204" pitchFamily="34" charset="0"/>
              </a:rPr>
              <a:t>Control Unit</a:t>
            </a:r>
          </a:p>
        </p:txBody>
      </p:sp>
      <p:grpSp>
        <p:nvGrpSpPr>
          <p:cNvPr id="5154" name="Group 34">
            <a:extLst>
              <a:ext uri="{FF2B5EF4-FFF2-40B4-BE49-F238E27FC236}">
                <a16:creationId xmlns:a16="http://schemas.microsoft.com/office/drawing/2014/main" xmlns="" id="{EF970B81-7DCD-4469-9ECA-4233241F61C7}"/>
              </a:ext>
            </a:extLst>
          </p:cNvPr>
          <p:cNvGrpSpPr>
            <a:grpSpLocks/>
          </p:cNvGrpSpPr>
          <p:nvPr/>
        </p:nvGrpSpPr>
        <p:grpSpPr bwMode="auto">
          <a:xfrm>
            <a:off x="5243381" y="3729252"/>
            <a:ext cx="3913188" cy="2778125"/>
            <a:chOff x="2940" y="2271"/>
            <a:chExt cx="2465" cy="1750"/>
          </a:xfrm>
        </p:grpSpPr>
        <p:sp>
          <p:nvSpPr>
            <p:cNvPr id="5125" name="Rectangle 5">
              <a:extLst>
                <a:ext uri="{FF2B5EF4-FFF2-40B4-BE49-F238E27FC236}">
                  <a16:creationId xmlns:a16="http://schemas.microsoft.com/office/drawing/2014/main" xmlns="" id="{F2222C44-3B03-4418-A70E-144D7D25BB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7" y="2573"/>
              <a:ext cx="658" cy="619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6" name="Line 6">
              <a:extLst>
                <a:ext uri="{FF2B5EF4-FFF2-40B4-BE49-F238E27FC236}">
                  <a16:creationId xmlns:a16="http://schemas.microsoft.com/office/drawing/2014/main" xmlns="" id="{3DAB0EAD-DA69-48FB-8CDD-C3A8D05D8E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30" y="2667"/>
              <a:ext cx="31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7" name="Line 7">
              <a:extLst>
                <a:ext uri="{FF2B5EF4-FFF2-40B4-BE49-F238E27FC236}">
                  <a16:creationId xmlns:a16="http://schemas.microsoft.com/office/drawing/2014/main" xmlns="" id="{98830EDC-2211-4486-9922-19AF302A17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1" y="2663"/>
              <a:ext cx="63" cy="11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8" name="Line 8">
              <a:extLst>
                <a:ext uri="{FF2B5EF4-FFF2-40B4-BE49-F238E27FC236}">
                  <a16:creationId xmlns:a16="http://schemas.microsoft.com/office/drawing/2014/main" xmlns="" id="{31BFE3D7-073F-4C74-952C-E78CE8E61B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011" y="2651"/>
              <a:ext cx="47" cy="12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29" name="Line 9">
              <a:extLst>
                <a:ext uri="{FF2B5EF4-FFF2-40B4-BE49-F238E27FC236}">
                  <a16:creationId xmlns:a16="http://schemas.microsoft.com/office/drawing/2014/main" xmlns="" id="{680DAD42-07F6-4979-991B-50CE040814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2" y="2658"/>
              <a:ext cx="34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0" name="Line 10">
              <a:extLst>
                <a:ext uri="{FF2B5EF4-FFF2-40B4-BE49-F238E27FC236}">
                  <a16:creationId xmlns:a16="http://schemas.microsoft.com/office/drawing/2014/main" xmlns="" id="{7F0E28EB-1FCD-47CD-9FFD-E83129931E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193" y="2667"/>
              <a:ext cx="198" cy="48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1" name="Line 11">
              <a:extLst>
                <a:ext uri="{FF2B5EF4-FFF2-40B4-BE49-F238E27FC236}">
                  <a16:creationId xmlns:a16="http://schemas.microsoft.com/office/drawing/2014/main" xmlns="" id="{F27B02E8-53B7-4D03-BA35-1F0D097D01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805" y="3161"/>
              <a:ext cx="40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2" name="Line 12">
              <a:extLst>
                <a:ext uri="{FF2B5EF4-FFF2-40B4-BE49-F238E27FC236}">
                  <a16:creationId xmlns:a16="http://schemas.microsoft.com/office/drawing/2014/main" xmlns="" id="{F878E6D6-0407-4F18-BA1C-9C491E778E0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614" y="2658"/>
              <a:ext cx="206" cy="51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5" name="Line 15">
              <a:extLst>
                <a:ext uri="{FF2B5EF4-FFF2-40B4-BE49-F238E27FC236}">
                  <a16:creationId xmlns:a16="http://schemas.microsoft.com/office/drawing/2014/main" xmlns="" id="{84E3F617-D12A-405A-A8D6-9527D07563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13" y="2295"/>
              <a:ext cx="0" cy="3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7" name="Line 17">
              <a:extLst>
                <a:ext uri="{FF2B5EF4-FFF2-40B4-BE49-F238E27FC236}">
                  <a16:creationId xmlns:a16="http://schemas.microsoft.com/office/drawing/2014/main" xmlns="" id="{7EA6D528-60B5-4E61-89AC-F0FC3E9883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88" y="2380"/>
              <a:ext cx="0" cy="27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8" name="Line 18">
              <a:extLst>
                <a:ext uri="{FF2B5EF4-FFF2-40B4-BE49-F238E27FC236}">
                  <a16:creationId xmlns:a16="http://schemas.microsoft.com/office/drawing/2014/main" xmlns="" id="{DC6BE0D1-73FB-4800-9964-D82C325B5B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49" y="3448"/>
              <a:ext cx="2403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9" name="Line 19">
              <a:extLst>
                <a:ext uri="{FF2B5EF4-FFF2-40B4-BE49-F238E27FC236}">
                  <a16:creationId xmlns:a16="http://schemas.microsoft.com/office/drawing/2014/main" xmlns="" id="{40A5C2A6-46EB-40D6-8687-CB1702ECB6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02" y="3161"/>
              <a:ext cx="0" cy="2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0" name="Line 20">
              <a:extLst>
                <a:ext uri="{FF2B5EF4-FFF2-40B4-BE49-F238E27FC236}">
                  <a16:creationId xmlns:a16="http://schemas.microsoft.com/office/drawing/2014/main" xmlns="" id="{834134FA-9EA5-4597-87A1-E1CEFCA0A6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868" y="3192"/>
              <a:ext cx="0" cy="25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2" name="Line 22">
              <a:extLst>
                <a:ext uri="{FF2B5EF4-FFF2-40B4-BE49-F238E27FC236}">
                  <a16:creationId xmlns:a16="http://schemas.microsoft.com/office/drawing/2014/main" xmlns="" id="{1CE1C33B-4D77-4F8E-8F43-BD1A1F1FDD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66" y="2271"/>
              <a:ext cx="0" cy="30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3" name="Rectangle 23">
              <a:extLst>
                <a:ext uri="{FF2B5EF4-FFF2-40B4-BE49-F238E27FC236}">
                  <a16:creationId xmlns:a16="http://schemas.microsoft.com/office/drawing/2014/main" xmlns="" id="{59B2FB34-395D-4546-9FA3-4D7AB0362D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8" y="3625"/>
              <a:ext cx="1095" cy="39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4" name="Rectangle 24">
              <a:extLst>
                <a:ext uri="{FF2B5EF4-FFF2-40B4-BE49-F238E27FC236}">
                  <a16:creationId xmlns:a16="http://schemas.microsoft.com/office/drawing/2014/main" xmlns="" id="{071066B2-8FAB-4421-B4F5-C89CCB0A5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8" y="2745"/>
              <a:ext cx="566" cy="3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algn="ctr" latinLnBrk="0"/>
              <a:r>
                <a:rPr lang="en-US" altLang="ko-KR" sz="1400" b="1" dirty="0">
                  <a:solidFill>
                    <a:srgbClr val="002060"/>
                  </a:solidFill>
                  <a:latin typeface="Arial" panose="020B0604020202020204" pitchFamily="34" charset="0"/>
                </a:rPr>
                <a:t>Register</a:t>
              </a:r>
            </a:p>
            <a:p>
              <a:pPr algn="ctr" latinLnBrk="0"/>
              <a:r>
                <a:rPr lang="en-US" altLang="ko-KR" sz="1400" b="1" dirty="0">
                  <a:solidFill>
                    <a:srgbClr val="002060"/>
                  </a:solidFill>
                  <a:latin typeface="Arial" panose="020B0604020202020204" pitchFamily="34" charset="0"/>
                </a:rPr>
                <a:t>File</a:t>
              </a:r>
            </a:p>
          </p:txBody>
        </p:sp>
        <p:sp>
          <p:nvSpPr>
            <p:cNvPr id="5145" name="Rectangle 25">
              <a:extLst>
                <a:ext uri="{FF2B5EF4-FFF2-40B4-BE49-F238E27FC236}">
                  <a16:creationId xmlns:a16="http://schemas.microsoft.com/office/drawing/2014/main" xmlns="" id="{2448A789-388B-48B1-8861-5DFF5991D7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0" y="2830"/>
              <a:ext cx="347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algn="ctr" latinLnBrk="0"/>
              <a:r>
                <a:rPr lang="en-US" altLang="ko-KR" sz="1400" b="1" dirty="0">
                  <a:solidFill>
                    <a:srgbClr val="990000"/>
                  </a:solidFill>
                  <a:latin typeface="Arial" panose="020B0604020202020204" pitchFamily="34" charset="0"/>
                </a:rPr>
                <a:t>ALU</a:t>
              </a:r>
            </a:p>
          </p:txBody>
        </p:sp>
        <p:sp>
          <p:nvSpPr>
            <p:cNvPr id="5146" name="Rectangle 26">
              <a:extLst>
                <a:ext uri="{FF2B5EF4-FFF2-40B4-BE49-F238E27FC236}">
                  <a16:creationId xmlns:a16="http://schemas.microsoft.com/office/drawing/2014/main" xmlns="" id="{3F631E71-6AF6-4F35-9981-35192F2F2F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3751"/>
              <a:ext cx="766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1pPr>
              <a:lvl2pPr marL="571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2pPr>
              <a:lvl3pPr marL="1143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3pPr>
              <a:lvl4pPr marL="17145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4pPr>
              <a:lvl5pPr marL="2286000" algn="l" defTabSz="762000" latinLnBrk="1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5pPr>
              <a:lvl6pPr marL="27432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6pPr>
              <a:lvl7pPr marL="32004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7pPr>
              <a:lvl8pPr marL="36576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8pPr>
              <a:lvl9pPr marL="4114800" defTabSz="762000" fontAlgn="base" latinLnBrk="1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34" charset="-127"/>
                </a:defRPr>
              </a:lvl9pPr>
            </a:lstStyle>
            <a:p>
              <a:pPr algn="ctr" latinLnBrk="0"/>
              <a:r>
                <a:rPr lang="en-US" altLang="ko-KR" sz="1400" b="1" dirty="0">
                  <a:solidFill>
                    <a:schemeClr val="tx2"/>
                  </a:solidFill>
                  <a:latin typeface="Arial" panose="020B0604020202020204" pitchFamily="34" charset="0"/>
                </a:rPr>
                <a:t>Control Unit</a:t>
              </a:r>
            </a:p>
          </p:txBody>
        </p:sp>
        <p:sp>
          <p:nvSpPr>
            <p:cNvPr id="5147" name="Line 27">
              <a:extLst>
                <a:ext uri="{FF2B5EF4-FFF2-40B4-BE49-F238E27FC236}">
                  <a16:creationId xmlns:a16="http://schemas.microsoft.com/office/drawing/2014/main" xmlns="" id="{5BF07991-4873-4EF6-865A-3F7D66B374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938" y="3260"/>
              <a:ext cx="476" cy="290"/>
            </a:xfrm>
            <a:prstGeom prst="line">
              <a:avLst/>
            </a:prstGeom>
            <a:noFill/>
            <a:ln w="50800">
              <a:pattFill prst="ltUpDiag">
                <a:fgClr>
                  <a:schemeClr val="tx1"/>
                </a:fgClr>
                <a:bgClr>
                  <a:schemeClr val="bg1"/>
                </a:bgClr>
              </a:patt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8" name="Line 28">
              <a:extLst>
                <a:ext uri="{FF2B5EF4-FFF2-40B4-BE49-F238E27FC236}">
                  <a16:creationId xmlns:a16="http://schemas.microsoft.com/office/drawing/2014/main" xmlns="" id="{98DC1ADD-F55D-43CA-A48D-9A68C3D64E5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725" y="3007"/>
              <a:ext cx="158" cy="618"/>
            </a:xfrm>
            <a:prstGeom prst="line">
              <a:avLst/>
            </a:prstGeom>
            <a:noFill/>
            <a:ln w="50800">
              <a:pattFill prst="ltUpDiag">
                <a:fgClr>
                  <a:schemeClr val="tx1"/>
                </a:fgClr>
                <a:bgClr>
                  <a:schemeClr val="bg1"/>
                </a:bgClr>
              </a:patt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9" name="Line 29">
              <a:extLst>
                <a:ext uri="{FF2B5EF4-FFF2-40B4-BE49-F238E27FC236}">
                  <a16:creationId xmlns:a16="http://schemas.microsoft.com/office/drawing/2014/main" xmlns="" id="{31C0FC63-1731-4861-973D-9E09C63170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027" y="3231"/>
              <a:ext cx="1031" cy="666"/>
            </a:xfrm>
            <a:prstGeom prst="line">
              <a:avLst/>
            </a:prstGeom>
            <a:noFill/>
            <a:ln w="50800">
              <a:pattFill prst="ltUpDiag">
                <a:fgClr>
                  <a:schemeClr val="tx1"/>
                </a:fgClr>
                <a:bgClr>
                  <a:schemeClr val="bg1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0" name="Line 30">
              <a:extLst>
                <a:ext uri="{FF2B5EF4-FFF2-40B4-BE49-F238E27FC236}">
                  <a16:creationId xmlns:a16="http://schemas.microsoft.com/office/drawing/2014/main" xmlns="" id="{D2EB3FD6-97FF-4112-8C44-E43D1314689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043" y="2472"/>
              <a:ext cx="72" cy="783"/>
            </a:xfrm>
            <a:prstGeom prst="line">
              <a:avLst/>
            </a:prstGeom>
            <a:noFill/>
            <a:ln w="50800">
              <a:pattFill prst="ltUpDiag">
                <a:fgClr>
                  <a:schemeClr val="tx1"/>
                </a:fgClr>
                <a:bgClr>
                  <a:schemeClr val="bg1"/>
                </a:bgClr>
              </a:patt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1" name="Line 31">
              <a:extLst>
                <a:ext uri="{FF2B5EF4-FFF2-40B4-BE49-F238E27FC236}">
                  <a16:creationId xmlns:a16="http://schemas.microsoft.com/office/drawing/2014/main" xmlns="" id="{52B63513-3B0A-4794-A1E5-1F53BD9DEA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99" y="2481"/>
              <a:ext cx="579" cy="15"/>
            </a:xfrm>
            <a:prstGeom prst="line">
              <a:avLst/>
            </a:prstGeom>
            <a:noFill/>
            <a:ln w="50800">
              <a:pattFill prst="ltUpDiag">
                <a:fgClr>
                  <a:schemeClr val="tx1"/>
                </a:fgClr>
                <a:bgClr>
                  <a:schemeClr val="bg1"/>
                </a:bgClr>
              </a:patt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2" name="Line 32">
              <a:extLst>
                <a:ext uri="{FF2B5EF4-FFF2-40B4-BE49-F238E27FC236}">
                  <a16:creationId xmlns:a16="http://schemas.microsoft.com/office/drawing/2014/main" xmlns="" id="{482808F9-9CB7-4080-8426-1806F61491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23" y="2341"/>
              <a:ext cx="896" cy="140"/>
            </a:xfrm>
            <a:prstGeom prst="line">
              <a:avLst/>
            </a:prstGeom>
            <a:noFill/>
            <a:ln w="50800">
              <a:pattFill prst="ltUpDiag">
                <a:fgClr>
                  <a:schemeClr val="tx1"/>
                </a:fgClr>
                <a:bgClr>
                  <a:schemeClr val="bg1"/>
                </a:bgClr>
              </a:patt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41" name="Line 21">
              <a:extLst>
                <a:ext uri="{FF2B5EF4-FFF2-40B4-BE49-F238E27FC236}">
                  <a16:creationId xmlns:a16="http://schemas.microsoft.com/office/drawing/2014/main" xmlns="" id="{92C36C1C-AD7C-430C-AF6F-BEDEF3D4DE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10" y="2372"/>
              <a:ext cx="0" cy="209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6" name="Line 16">
              <a:extLst>
                <a:ext uri="{FF2B5EF4-FFF2-40B4-BE49-F238E27FC236}">
                  <a16:creationId xmlns:a16="http://schemas.microsoft.com/office/drawing/2014/main" xmlns="" id="{E5C442E7-CB28-4DB3-9158-8F86EF5559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49" y="2380"/>
              <a:ext cx="244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33" name="Line 13">
              <a:extLst>
                <a:ext uri="{FF2B5EF4-FFF2-40B4-BE49-F238E27FC236}">
                  <a16:creationId xmlns:a16="http://schemas.microsoft.com/office/drawing/2014/main" xmlns="" id="{E8CDA813-0186-4EEE-89CA-F9CA8F1475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40" y="2279"/>
              <a:ext cx="2451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EF66B7C-48D5-48E4-B231-8B62737107BC}"/>
              </a:ext>
            </a:extLst>
          </p:cNvPr>
          <p:cNvSpPr/>
          <p:nvPr/>
        </p:nvSpPr>
        <p:spPr>
          <a:xfrm>
            <a:off x="74066" y="186553"/>
            <a:ext cx="11576957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/>
              <a:t>In general, most processors are organized in one of 3 ways</a:t>
            </a:r>
          </a:p>
          <a:p>
            <a:endParaRPr lang="en-US" altLang="ko-KR" sz="3200" dirty="0"/>
          </a:p>
          <a:p>
            <a:pPr lvl="1"/>
            <a:r>
              <a:rPr lang="en-US" altLang="ko-KR" sz="2800" b="1" dirty="0">
                <a:solidFill>
                  <a:srgbClr val="FF0000"/>
                </a:solidFill>
              </a:rPr>
              <a:t>1. Single register </a:t>
            </a:r>
            <a:r>
              <a:rPr lang="en-US" altLang="ko-KR" sz="2800" b="1" dirty="0"/>
              <a:t>(</a:t>
            </a:r>
            <a:r>
              <a:rPr lang="en-US" altLang="ko-KR" sz="2800" b="1" dirty="0">
                <a:solidFill>
                  <a:srgbClr val="002060"/>
                </a:solidFill>
              </a:rPr>
              <a:t>Accumulator</a:t>
            </a:r>
            <a:r>
              <a:rPr lang="en-US" altLang="ko-KR" sz="2800" b="1" dirty="0"/>
              <a:t>) </a:t>
            </a:r>
            <a:r>
              <a:rPr lang="en-US" altLang="ko-KR" sz="2800" b="1" dirty="0">
                <a:solidFill>
                  <a:srgbClr val="FF0000"/>
                </a:solidFill>
              </a:rPr>
              <a:t>organization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ko-KR" sz="2400" dirty="0"/>
              <a:t>Basic Computer is a good example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ko-KR" sz="2400" dirty="0"/>
              <a:t>Accumulator is the only general purpose register</a:t>
            </a:r>
          </a:p>
          <a:p>
            <a:pPr lvl="2"/>
            <a:endParaRPr lang="en-US" altLang="ko-KR" sz="2400" dirty="0"/>
          </a:p>
          <a:p>
            <a:pPr lvl="1"/>
            <a:r>
              <a:rPr lang="en-US" altLang="ko-KR" sz="2800" b="1" dirty="0">
                <a:solidFill>
                  <a:schemeClr val="accent6">
                    <a:lumMod val="50000"/>
                  </a:schemeClr>
                </a:solidFill>
              </a:rPr>
              <a:t>2. General register organization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ko-KR" sz="2400" dirty="0"/>
              <a:t>Used by most modern computer processors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ko-KR" sz="2400" dirty="0"/>
              <a:t>Any of the registers can be used as the source or destination for computer operations</a:t>
            </a:r>
          </a:p>
          <a:p>
            <a:pPr lvl="2"/>
            <a:endParaRPr lang="en-US" altLang="ko-KR" sz="2400" dirty="0"/>
          </a:p>
          <a:p>
            <a:pPr lvl="1"/>
            <a:r>
              <a:rPr lang="en-US" altLang="ko-KR" sz="2800" b="1" dirty="0">
                <a:solidFill>
                  <a:srgbClr val="000099"/>
                </a:solidFill>
              </a:rPr>
              <a:t>3. Stack organization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ko-KR" sz="2400" dirty="0"/>
              <a:t>All operations are done using the hardware stack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ko-KR" sz="2400" dirty="0"/>
              <a:t>For example, an OR instruction will pop the two top elements from the stack, do a logical OR on them, and push the result on the stack</a:t>
            </a:r>
          </a:p>
        </p:txBody>
      </p:sp>
    </p:spTree>
    <p:extLst>
      <p:ext uri="{BB962C8B-B14F-4D97-AF65-F5344CB8AC3E}">
        <p14:creationId xmlns:p14="http://schemas.microsoft.com/office/powerpoint/2010/main" val="615916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251FBB0-E068-4197-ABF3-531D1472F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716" y="272716"/>
            <a:ext cx="11081084" cy="6458022"/>
          </a:xfrm>
        </p:spPr>
        <p:txBody>
          <a:bodyPr>
            <a:normAutofit/>
          </a:bodyPr>
          <a:lstStyle/>
          <a:p>
            <a:r>
              <a:rPr lang="en-US" dirty="0"/>
              <a:t>In a </a:t>
            </a:r>
            <a:r>
              <a:rPr lang="en-US" b="1" dirty="0">
                <a:solidFill>
                  <a:srgbClr val="FF0000"/>
                </a:solidFill>
              </a:rPr>
              <a:t>Single Accumulator Organization  </a:t>
            </a:r>
            <a:r>
              <a:rPr lang="en-US" dirty="0"/>
              <a:t>there are few special purpose registers </a:t>
            </a:r>
          </a:p>
          <a:p>
            <a:endParaRPr lang="en-US" dirty="0"/>
          </a:p>
          <a:p>
            <a:r>
              <a:rPr lang="en-US" dirty="0"/>
              <a:t>In any CPU the total registers can be divided into different groups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i</a:t>
            </a:r>
            <a:r>
              <a:rPr lang="en-US" dirty="0"/>
              <a:t>) General purpose registers   ii) Special purpose registers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28B5D6E-2F02-42DB-BE9B-0E7BA602D541}"/>
              </a:ext>
            </a:extLst>
          </p:cNvPr>
          <p:cNvSpPr txBox="1"/>
          <p:nvPr/>
        </p:nvSpPr>
        <p:spPr>
          <a:xfrm>
            <a:off x="441157" y="3015914"/>
            <a:ext cx="4259179" cy="3139321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Special purpose registers</a:t>
            </a:r>
          </a:p>
          <a:p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PC	 – Program Counter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	 – Address Register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IR	 –   Instruction Register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	 – Data Register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 	– Accumulator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 	– Temporary Register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INRR – Input Register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OUPR – Output Register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43F34C7-4FF0-4F16-9B26-75E39357CE2C}"/>
              </a:ext>
            </a:extLst>
          </p:cNvPr>
          <p:cNvSpPr txBox="1"/>
          <p:nvPr/>
        </p:nvSpPr>
        <p:spPr>
          <a:xfrm>
            <a:off x="5606716" y="2967788"/>
            <a:ext cx="3489158" cy="341632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pPr algn="ctr"/>
            <a:r>
              <a:rPr lang="en-US" dirty="0"/>
              <a:t>General Purpose Register</a:t>
            </a:r>
          </a:p>
          <a:p>
            <a:pPr algn="ctr"/>
            <a:r>
              <a:rPr lang="en-US" dirty="0"/>
              <a:t> </a:t>
            </a:r>
          </a:p>
          <a:p>
            <a:pPr algn="ctr"/>
            <a:r>
              <a:rPr lang="en-US" dirty="0"/>
              <a:t>R1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.</a:t>
            </a:r>
          </a:p>
          <a:p>
            <a:pPr algn="ctr"/>
            <a:r>
              <a:rPr lang="en-US" dirty="0"/>
              <a:t>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59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2311509-9258-4C1D-BE6F-202DA6F9D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20" y="0"/>
            <a:ext cx="593997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24D5E5D-4761-4EB9-94E2-9D0BCF0E8542}"/>
              </a:ext>
            </a:extLst>
          </p:cNvPr>
          <p:cNvSpPr/>
          <p:nvPr/>
        </p:nvSpPr>
        <p:spPr>
          <a:xfrm>
            <a:off x="4119513" y="6298620"/>
            <a:ext cx="48654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Bus organization for CPU registers </a:t>
            </a:r>
            <a:endParaRPr lang="en-US" sz="2400" b="1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CBFFBFB-D053-4692-8A96-5D8ED1D71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685" y="0"/>
            <a:ext cx="4945732" cy="109027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7B9C7C8-320F-49B3-86C5-F727FD0555ED}"/>
              </a:ext>
            </a:extLst>
          </p:cNvPr>
          <p:cNvSpPr/>
          <p:nvPr/>
        </p:nvSpPr>
        <p:spPr>
          <a:xfrm>
            <a:off x="8190576" y="1206987"/>
            <a:ext cx="19285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Control word </a:t>
            </a:r>
            <a:endParaRPr lang="en-US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7954D6C-F488-4649-94FA-1A8DA91B7021}"/>
              </a:ext>
            </a:extLst>
          </p:cNvPr>
          <p:cNvSpPr/>
          <p:nvPr/>
        </p:nvSpPr>
        <p:spPr>
          <a:xfrm>
            <a:off x="6063916" y="187059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3333FF"/>
                </a:solidFill>
                <a:latin typeface="Verdana" panose="020B0604030504040204" pitchFamily="34" charset="0"/>
              </a:rPr>
              <a:t>A general organization of seven CPU registers </a:t>
            </a:r>
            <a:endParaRPr lang="en-US" b="1" dirty="0">
              <a:solidFill>
                <a:srgbClr val="3333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C8C86BB-68C7-4E13-AB7F-EA4E22064EE7}"/>
              </a:ext>
            </a:extLst>
          </p:cNvPr>
          <p:cNvSpPr/>
          <p:nvPr/>
        </p:nvSpPr>
        <p:spPr>
          <a:xfrm>
            <a:off x="6336632" y="2512277"/>
            <a:ext cx="54222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Consider R1 ← R2 + R3, the following are the functions implemented within the CPU 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12FE1BF-ACF1-4DC4-8A3F-BA6C27DCA005}"/>
              </a:ext>
            </a:extLst>
          </p:cNvPr>
          <p:cNvSpPr/>
          <p:nvPr/>
        </p:nvSpPr>
        <p:spPr>
          <a:xfrm>
            <a:off x="5935579" y="3418110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inherit"/>
              </a:rPr>
              <a:t>MUX A Selector (SELA)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 − It can place R2 into bus A.</a:t>
            </a:r>
          </a:p>
          <a:p>
            <a:pPr algn="just"/>
            <a:endParaRPr lang="en-US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inherit"/>
              </a:rPr>
              <a:t>MUX B Selector (SELB)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 − It can place R3 into bus B.</a:t>
            </a:r>
          </a:p>
          <a:p>
            <a:pPr algn="just"/>
            <a:endParaRPr lang="en-US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inherit"/>
              </a:rPr>
              <a:t>ALU Operation Selector (OPR)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 − It can select the arithmetic addition (ADD).</a:t>
            </a:r>
          </a:p>
          <a:p>
            <a:pPr algn="just"/>
            <a:endParaRPr lang="en-US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inherit"/>
              </a:rPr>
              <a:t>Decoder Destination Selector (SELD)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 − It can transfers the result into R1.</a:t>
            </a:r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1200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D47E042-87F6-41BD-98C7-731EBB57E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59" y="0"/>
            <a:ext cx="4186341" cy="32684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5D8D957-CF44-4DF4-8491-C3D0EF025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4005" y="0"/>
            <a:ext cx="3682753" cy="31923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811326D-D431-4AD7-8A6B-B5E3AED40D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7362" y="4004204"/>
            <a:ext cx="6648329" cy="28537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8DB277C-3CC8-45EC-BA1E-952EDC3D21D1}"/>
              </a:ext>
            </a:extLst>
          </p:cNvPr>
          <p:cNvSpPr/>
          <p:nvPr/>
        </p:nvSpPr>
        <p:spPr>
          <a:xfrm>
            <a:off x="545432" y="3308502"/>
            <a:ext cx="3743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Encoding of Register Selection Fields 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B9B1B49-565A-47AD-ABBB-4E28F3A0B32A}"/>
              </a:ext>
            </a:extLst>
          </p:cNvPr>
          <p:cNvSpPr/>
          <p:nvPr/>
        </p:nvSpPr>
        <p:spPr>
          <a:xfrm>
            <a:off x="7782129" y="3212250"/>
            <a:ext cx="2916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Encoding of ALU operations 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0E4C944-E23E-4B75-AD0B-1DC0754F52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973052"/>
            <a:ext cx="4945732" cy="10902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C5ACA7C-2B8A-412E-AC46-F6E3241495BE}"/>
              </a:ext>
            </a:extLst>
          </p:cNvPr>
          <p:cNvSpPr/>
          <p:nvPr/>
        </p:nvSpPr>
        <p:spPr>
          <a:xfrm>
            <a:off x="1452891" y="6180039"/>
            <a:ext cx="19285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Control word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3023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lerio template">
  <a:themeElements>
    <a:clrScheme name="Custom 347">
      <a:dk1>
        <a:srgbClr val="263248"/>
      </a:dk1>
      <a:lt1>
        <a:srgbClr val="FFFFFF"/>
      </a:lt1>
      <a:dk2>
        <a:srgbClr val="434343"/>
      </a:dk2>
      <a:lt2>
        <a:srgbClr val="E0E4E9"/>
      </a:lt2>
      <a:accent1>
        <a:srgbClr val="3F5378"/>
      </a:accent1>
      <a:accent2>
        <a:srgbClr val="263248"/>
      </a:accent2>
      <a:accent3>
        <a:srgbClr val="92A8C8"/>
      </a:accent3>
      <a:accent4>
        <a:srgbClr val="C7D3E6"/>
      </a:accent4>
      <a:accent5>
        <a:srgbClr val="FF9800"/>
      </a:accent5>
      <a:accent6>
        <a:srgbClr val="D26F00"/>
      </a:accent6>
      <a:hlink>
        <a:srgbClr val="3F537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</TotalTime>
  <Words>1269</Words>
  <Application>Microsoft Office PowerPoint</Application>
  <PresentationFormat>Widescreen</PresentationFormat>
  <Paragraphs>552</Paragraphs>
  <Slides>40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61" baseType="lpstr">
      <vt:lpstr>맑은 고딕</vt:lpstr>
      <vt:lpstr>Aharoni</vt:lpstr>
      <vt:lpstr>Arial</vt:lpstr>
      <vt:lpstr>Arial Rounded MT Bold</vt:lpstr>
      <vt:lpstr>Arvo</vt:lpstr>
      <vt:lpstr>Calibri</vt:lpstr>
      <vt:lpstr>Calibri Light</vt:lpstr>
      <vt:lpstr>Consolas</vt:lpstr>
      <vt:lpstr>Courier New</vt:lpstr>
      <vt:lpstr>Garamond</vt:lpstr>
      <vt:lpstr>굴림</vt:lpstr>
      <vt:lpstr>inherit</vt:lpstr>
      <vt:lpstr>Mongolian Baiti</vt:lpstr>
      <vt:lpstr>Roboto Condensed</vt:lpstr>
      <vt:lpstr>Roboto Condensed Light</vt:lpstr>
      <vt:lpstr>Symbol</vt:lpstr>
      <vt:lpstr>Times New Roman</vt:lpstr>
      <vt:lpstr>Verdana</vt:lpstr>
      <vt:lpstr>Wingdings</vt:lpstr>
      <vt:lpstr>Office Theme</vt:lpstr>
      <vt:lpstr>Salerio template</vt:lpstr>
      <vt:lpstr>COMPUTER ORGANIZATION  &amp;  ARCHITECTURE</vt:lpstr>
      <vt:lpstr>PowerPoint Presentation</vt:lpstr>
      <vt:lpstr>Central Processing Unit</vt:lpstr>
      <vt:lpstr>Central Processing Unit</vt:lpstr>
      <vt:lpstr>MAJOR  COMPONENTS  OF  CPU</vt:lpstr>
      <vt:lpstr>PowerPoint Presentation</vt:lpstr>
      <vt:lpstr>PowerPoint Presentation</vt:lpstr>
      <vt:lpstr>PowerPoint Presentation</vt:lpstr>
      <vt:lpstr>PowerPoint Presentation</vt:lpstr>
      <vt:lpstr>A Stack Machine</vt:lpstr>
      <vt:lpstr>REGISTER  STACK  ORGANIZATION</vt:lpstr>
      <vt:lpstr>MEMORY  STACK  ORGANIZATION</vt:lpstr>
      <vt:lpstr>PowerPoint Presentation</vt:lpstr>
      <vt:lpstr>Evaluation of Expressions</vt:lpstr>
      <vt:lpstr>REVERSE  POLISH  NOTATION</vt:lpstr>
      <vt:lpstr>INSTRUCTION  FORMAT</vt:lpstr>
      <vt:lpstr>THREE,  AND  TWO-ADDRESS INSTRUCTIONS</vt:lpstr>
      <vt:lpstr>ONE,  AND  ZERO-ADDRESS INSTRUCTIONS</vt:lpstr>
      <vt:lpstr>PowerPoint Presentation</vt:lpstr>
      <vt:lpstr>PowerPoint Presentation</vt:lpstr>
      <vt:lpstr>PowerPoint Presentation</vt:lpstr>
      <vt:lpstr>PowerPoint Presentation</vt:lpstr>
      <vt:lpstr>Implied Addressing Mode</vt:lpstr>
      <vt:lpstr>Immediate Addressing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 TRANSFER  INSTRUCTIONS</vt:lpstr>
      <vt:lpstr>DATA  MANIPULATION  INSTRUCTIONS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Phanindra Thota</dc:creator>
  <cp:lastModifiedBy>sreedhar</cp:lastModifiedBy>
  <cp:revision>97</cp:revision>
  <dcterms:created xsi:type="dcterms:W3CDTF">2022-12-01T23:28:25Z</dcterms:created>
  <dcterms:modified xsi:type="dcterms:W3CDTF">2024-04-30T09:17:45Z</dcterms:modified>
</cp:coreProperties>
</file>

<file path=docProps/thumbnail.jpeg>
</file>